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0"/>
  </p:notes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3" r:id="rId25"/>
    <p:sldId id="290" r:id="rId26"/>
    <p:sldId id="291" r:id="rId27"/>
    <p:sldId id="292" r:id="rId28"/>
    <p:sldId id="267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9DC"/>
    <a:srgbClr val="D4E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58" autoAdjust="0"/>
    <p:restoredTop sz="95012" autoAdjust="0"/>
  </p:normalViewPr>
  <p:slideViewPr>
    <p:cSldViewPr>
      <p:cViewPr varScale="1">
        <p:scale>
          <a:sx n="110" d="100"/>
          <a:sy n="110" d="100"/>
        </p:scale>
        <p:origin x="174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65507-4D99-403F-B960-B30053965C10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F4C730-D4A4-4E17-AE18-F70F256B154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099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B346-F352-4AA6-AD1E-DEEEA738F548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2313-10E6-4926-88F3-88DB434B4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50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B346-F352-4AA6-AD1E-DEEEA738F548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2313-10E6-4926-88F3-88DB434B4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284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B346-F352-4AA6-AD1E-DEEEA738F548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2313-10E6-4926-88F3-88DB434B4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476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B346-F352-4AA6-AD1E-DEEEA738F548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2313-10E6-4926-88F3-88DB434B4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310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B346-F352-4AA6-AD1E-DEEEA738F548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2313-10E6-4926-88F3-88DB434B4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45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B346-F352-4AA6-AD1E-DEEEA738F548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2313-10E6-4926-88F3-88DB434B4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548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B346-F352-4AA6-AD1E-DEEEA738F548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2313-10E6-4926-88F3-88DB434B4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416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B346-F352-4AA6-AD1E-DEEEA738F548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2313-10E6-4926-88F3-88DB434B4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26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B346-F352-4AA6-AD1E-DEEEA738F548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2313-10E6-4926-88F3-88DB434B4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258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B346-F352-4AA6-AD1E-DEEEA738F548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2313-10E6-4926-88F3-88DB434B4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132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9B346-F352-4AA6-AD1E-DEEEA738F548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B2313-10E6-4926-88F3-88DB434B4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582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9B346-F352-4AA6-AD1E-DEEEA738F548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B2313-10E6-4926-88F3-88DB434B4B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62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32240" y="5070567"/>
            <a:ext cx="194421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18 ноября  2015 г.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9744" y="332656"/>
            <a:ext cx="230425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Прикладная и бизнес-информатика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16378" y="5085184"/>
            <a:ext cx="529192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Лектор: Болбаков Роман Геннадьевич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Рисунок 15" descr="эмблема МГУП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0"/>
            <a:ext cx="1584176" cy="1584176"/>
          </a:xfrm>
          <a:prstGeom prst="rect">
            <a:avLst/>
          </a:prstGeom>
        </p:spPr>
      </p:pic>
      <p:pic>
        <p:nvPicPr>
          <p:cNvPr id="17" name="Рисунок 16" descr="эмблема МИРЭА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9" y="1"/>
            <a:ext cx="1584175" cy="15841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2006092"/>
            <a:ext cx="4176464" cy="1296144"/>
          </a:xfrm>
          <a:prstGeom prst="rect">
            <a:avLst/>
          </a:prstGeom>
        </p:spPr>
      </p:pic>
      <p:pic>
        <p:nvPicPr>
          <p:cNvPr id="18" name="Рисунок 17" descr="logo_mith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91880" y="0"/>
            <a:ext cx="1656184" cy="16561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Рисунок 19" descr="графика.jpg"/>
          <p:cNvPicPr>
            <a:picLocks noChangeAspect="1"/>
          </p:cNvPicPr>
          <p:nvPr/>
        </p:nvPicPr>
        <p:blipFill>
          <a:blip r:embed="rId6" cstate="print"/>
          <a:srcRect l="12667" t="24667" r="12667" b="22000"/>
          <a:stretch>
            <a:fillRect/>
          </a:stretch>
        </p:blipFill>
        <p:spPr>
          <a:xfrm>
            <a:off x="5212952" y="38348"/>
            <a:ext cx="3851920" cy="27513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1628800"/>
            <a:ext cx="4896544" cy="135421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МОСКОВСКИЙ ТЕХНОЛОГИЧЕСКИЙ УНИВЕРСИТЕТ</a:t>
            </a:r>
            <a:endParaRPr lang="en-US" sz="2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(www.mirea.ru)</a:t>
            </a:r>
            <a:r>
              <a:rPr lang="ru-RU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611560" y="3095382"/>
            <a:ext cx="8532440" cy="1877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10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Лекция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Настройка рендеринга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Autodesk 3Ds Max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спользование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фильтров постобработки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1000" b="1" dirty="0" smtClean="0">
              <a:solidFill>
                <a:srgbClr val="FF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9552" y="5587521"/>
            <a:ext cx="844268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Кафедра инструментального и прикладного программного обеспечения</a:t>
            </a:r>
            <a:endParaRPr lang="ru-RU" sz="24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171400"/>
            <a:ext cx="7886700" cy="1325563"/>
          </a:xfrm>
        </p:spPr>
        <p:txBody>
          <a:bodyPr/>
          <a:lstStyle/>
          <a:p>
            <a:r>
              <a:rPr lang="ru-RU" dirty="0"/>
              <a:t>Окно </a:t>
            </a:r>
            <a:r>
              <a:rPr lang="en-US" dirty="0"/>
              <a:t>Virtual Frame Buffer (</a:t>
            </a:r>
            <a:r>
              <a:rPr lang="ru-RU" dirty="0"/>
              <a:t>Виртуальный буфер кадра)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9036496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Следить </a:t>
            </a:r>
            <a:r>
              <a:rPr lang="ru-RU" dirty="0"/>
              <a:t>за процессом визуализации можно при помощи окна </a:t>
            </a:r>
            <a:r>
              <a:rPr lang="ru-RU" dirty="0" err="1"/>
              <a:t>Virtual</a:t>
            </a:r>
            <a:r>
              <a:rPr lang="ru-RU" dirty="0"/>
              <a:t> </a:t>
            </a:r>
            <a:r>
              <a:rPr lang="ru-RU" dirty="0" err="1"/>
              <a:t>Frame</a:t>
            </a:r>
            <a:r>
              <a:rPr lang="ru-RU" dirty="0"/>
              <a:t>  </a:t>
            </a:r>
            <a:r>
              <a:rPr lang="ru-RU" dirty="0" err="1"/>
              <a:t>Buffer</a:t>
            </a:r>
            <a:r>
              <a:rPr lang="ru-RU" dirty="0"/>
              <a:t> (Виртуальный буфер кадра). В нем генерируется изображение сцены по мере того, как она визуализируется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1652" t="16401" r="58032" b="40200"/>
          <a:stretch/>
        </p:blipFill>
        <p:spPr>
          <a:xfrm>
            <a:off x="1421904" y="1988840"/>
            <a:ext cx="619268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49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99392"/>
            <a:ext cx="7886700" cy="1325563"/>
          </a:xfrm>
        </p:spPr>
        <p:txBody>
          <a:bodyPr/>
          <a:lstStyle/>
          <a:p>
            <a:r>
              <a:rPr lang="ru-RU" dirty="0"/>
              <a:t>Окно </a:t>
            </a:r>
            <a:r>
              <a:rPr lang="en-US" dirty="0"/>
              <a:t>Virtual Frame Buffer (</a:t>
            </a:r>
            <a:r>
              <a:rPr lang="ru-RU" dirty="0"/>
              <a:t>Виртуальный буфер кадра)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21878"/>
            <a:ext cx="91440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В </a:t>
            </a:r>
            <a:r>
              <a:rPr lang="ru-RU" dirty="0"/>
              <a:t>окне буфера кадра можно указать, из какой проекции необходимо </a:t>
            </a:r>
            <a:r>
              <a:rPr lang="ru-RU" dirty="0" err="1"/>
              <a:t>отрендерить</a:t>
            </a:r>
            <a:r>
              <a:rPr lang="ru-RU" dirty="0"/>
              <a:t> изображение, выбрать одну из доступных заготовок для визуализации, выполнить просчет только выделенных объектов сцены или того фрагмента, который указывается при помощи рамки выделения.    </a:t>
            </a: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В </a:t>
            </a:r>
            <a:r>
              <a:rPr lang="ru-RU" dirty="0"/>
              <a:t>списке, расположенном под кнопкой </a:t>
            </a:r>
            <a:r>
              <a:rPr lang="ru-RU" dirty="0" err="1"/>
              <a:t>Render</a:t>
            </a:r>
            <a:r>
              <a:rPr lang="ru-RU" dirty="0"/>
              <a:t> (Визуализация), можно выбрать один из двух режимов визуализации - </a:t>
            </a:r>
            <a:r>
              <a:rPr lang="ru-RU" dirty="0" err="1"/>
              <a:t>Production</a:t>
            </a:r>
            <a:r>
              <a:rPr lang="ru-RU" dirty="0"/>
              <a:t> (Конечная) и </a:t>
            </a:r>
            <a:r>
              <a:rPr lang="ru-RU" dirty="0" err="1"/>
              <a:t>Iterative</a:t>
            </a:r>
            <a:r>
              <a:rPr lang="ru-RU" dirty="0"/>
              <a:t> (Повторная). Первый стоит использовать во время конечной визуализации, а вариант </a:t>
            </a:r>
            <a:r>
              <a:rPr lang="ru-RU" dirty="0" err="1"/>
              <a:t>Iterative</a:t>
            </a:r>
            <a:r>
              <a:rPr lang="ru-RU" dirty="0"/>
              <a:t> (Повторная) - при подборе параметров сцены. В этом режиме игнорируются некоторые настройки рендеринга, указанные в окне </a:t>
            </a:r>
            <a:r>
              <a:rPr lang="ru-RU" dirty="0" err="1"/>
              <a:t>Render</a:t>
            </a:r>
            <a:r>
              <a:rPr lang="ru-RU" dirty="0"/>
              <a:t> </a:t>
            </a:r>
            <a:r>
              <a:rPr lang="ru-RU" dirty="0" err="1"/>
              <a:t>Setup</a:t>
            </a:r>
            <a:r>
              <a:rPr lang="ru-RU" dirty="0"/>
              <a:t> (Настройка визуализации</a:t>
            </a:r>
            <a:r>
              <a:rPr lang="ru-RU" dirty="0" smtClean="0"/>
              <a:t>). </a:t>
            </a:r>
            <a:r>
              <a:rPr lang="ru-RU" dirty="0"/>
              <a:t>В частности, выполняется визуализация только текущего кадра (без анимации), не задействуется сетевой рендеринг, файл не сохраняется по указанному пути и пр.    </a:t>
            </a: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При </a:t>
            </a:r>
            <a:r>
              <a:rPr lang="ru-RU" dirty="0"/>
              <a:t>использовании </a:t>
            </a:r>
            <a:r>
              <a:rPr lang="ru-RU" dirty="0" err="1"/>
              <a:t>рендерера</a:t>
            </a:r>
            <a:r>
              <a:rPr lang="ru-RU" dirty="0"/>
              <a:t> </a:t>
            </a:r>
            <a:r>
              <a:rPr lang="ru-RU" dirty="0" err="1"/>
              <a:t>mental</a:t>
            </a:r>
            <a:r>
              <a:rPr lang="ru-RU" dirty="0"/>
              <a:t> </a:t>
            </a:r>
            <a:r>
              <a:rPr lang="ru-RU" dirty="0" err="1"/>
              <a:t>ray</a:t>
            </a:r>
            <a:r>
              <a:rPr lang="ru-RU" dirty="0"/>
              <a:t> в нижней части окна буфера кадра появляются дополнительные параметры, дублирующие наиболее важные и часто используемые настройки этого визуализатора. Например, можно быстро выбрать точность просчета сглаживающего фильтра, </a:t>
            </a:r>
            <a:r>
              <a:rPr lang="ru-RU" dirty="0" err="1"/>
              <a:t>Final</a:t>
            </a:r>
            <a:r>
              <a:rPr lang="ru-RU" dirty="0"/>
              <a:t> </a:t>
            </a:r>
            <a:r>
              <a:rPr lang="ru-RU" dirty="0" err="1"/>
              <a:t>Gather</a:t>
            </a:r>
            <a:r>
              <a:rPr lang="ru-RU" dirty="0"/>
              <a:t>, исключить из визуализации мягкие тени, отражения, преломления и т.д. Изменения, которые вносятся в эти настройки в окне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393" t="68200" r="47165" b="15700"/>
          <a:stretch/>
        </p:blipFill>
        <p:spPr>
          <a:xfrm>
            <a:off x="1043608" y="5201816"/>
            <a:ext cx="6840760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187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56803"/>
            <a:ext cx="7886700" cy="1325563"/>
          </a:xfrm>
        </p:spPr>
        <p:txBody>
          <a:bodyPr/>
          <a:lstStyle/>
          <a:p>
            <a:r>
              <a:rPr lang="ru-RU" dirty="0"/>
              <a:t>Окно </a:t>
            </a:r>
            <a:r>
              <a:rPr lang="en-US" dirty="0"/>
              <a:t>Virtual Frame Buffer (</a:t>
            </a:r>
            <a:r>
              <a:rPr lang="ru-RU" dirty="0"/>
              <a:t>Виртуальный буфер кадра)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3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буфера </a:t>
            </a:r>
            <a:r>
              <a:rPr lang="ru-RU" dirty="0"/>
              <a:t>кадра, влекут за собой соответствующие изменения в окне </a:t>
            </a:r>
            <a:r>
              <a:rPr lang="ru-RU" dirty="0" err="1"/>
              <a:t>Render</a:t>
            </a:r>
            <a:r>
              <a:rPr lang="ru-RU" dirty="0"/>
              <a:t> </a:t>
            </a:r>
            <a:r>
              <a:rPr lang="ru-RU" dirty="0" err="1"/>
              <a:t>Setup</a:t>
            </a:r>
            <a:r>
              <a:rPr lang="ru-RU" dirty="0"/>
              <a:t> (Настройка визуализации).  Среди дополнительных возможностей окна буфера кадра стоит обратить особое внимание на флажок </a:t>
            </a:r>
            <a:r>
              <a:rPr lang="ru-RU" dirty="0" err="1"/>
              <a:t>Subset</a:t>
            </a:r>
            <a:r>
              <a:rPr lang="ru-RU" dirty="0"/>
              <a:t> </a:t>
            </a:r>
            <a:r>
              <a:rPr lang="ru-RU" dirty="0" err="1"/>
              <a:t>Pixels</a:t>
            </a:r>
            <a:r>
              <a:rPr lang="ru-RU" dirty="0"/>
              <a:t> (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selected</a:t>
            </a:r>
            <a:r>
              <a:rPr lang="ru-RU" dirty="0"/>
              <a:t> </a:t>
            </a:r>
            <a:r>
              <a:rPr lang="ru-RU" dirty="0" err="1"/>
              <a:t>objects</a:t>
            </a:r>
            <a:r>
              <a:rPr lang="ru-RU" dirty="0"/>
              <a:t>) (Подмножество пикселов (выделенных объектов). При его установке выполняется визуализация только выделенных объектов, однако, в отличие от рендеринга в режиме </a:t>
            </a:r>
            <a:r>
              <a:rPr lang="ru-RU" dirty="0" err="1"/>
              <a:t>Selected</a:t>
            </a:r>
            <a:r>
              <a:rPr lang="ru-RU" dirty="0"/>
              <a:t> (Выделенные), при просчете учитываются все параметры сцены, которые влияют на внешний вид выделенных объектов - тени, непрямое освещение, отражение и т.д. </a:t>
            </a: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После </a:t>
            </a:r>
            <a:r>
              <a:rPr lang="ru-RU" dirty="0"/>
              <a:t>завершения визуализации полученное изображение можно сохранить, нажав кнопку </a:t>
            </a:r>
            <a:r>
              <a:rPr lang="ru-RU" dirty="0" err="1"/>
              <a:t>Save</a:t>
            </a:r>
            <a:r>
              <a:rPr lang="ru-RU" dirty="0"/>
              <a:t> </a:t>
            </a:r>
            <a:r>
              <a:rPr lang="ru-RU" dirty="0" err="1"/>
              <a:t>Bitmap</a:t>
            </a:r>
            <a:r>
              <a:rPr lang="ru-RU" dirty="0"/>
              <a:t> (Сохранить рисунок), а также просмотреть его с отключенным красным, синим или зеленым каналами и в монохромном режиме. </a:t>
            </a: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Если </a:t>
            </a:r>
            <a:r>
              <a:rPr lang="ru-RU" dirty="0"/>
              <a:t>нажать кнопку </a:t>
            </a:r>
            <a:r>
              <a:rPr lang="ru-RU" dirty="0" err="1"/>
              <a:t>Copy</a:t>
            </a:r>
            <a:r>
              <a:rPr lang="ru-RU" dirty="0"/>
              <a:t> </a:t>
            </a:r>
            <a:r>
              <a:rPr lang="ru-RU" dirty="0" err="1"/>
              <a:t>Bitmap</a:t>
            </a:r>
            <a:r>
              <a:rPr lang="ru-RU" dirty="0"/>
              <a:t> (Копировать изображение), просчитанная картинка будет скопирована в буфер обмена </a:t>
            </a:r>
            <a:r>
              <a:rPr lang="ru-RU" dirty="0" err="1"/>
              <a:t>Windows</a:t>
            </a:r>
            <a:r>
              <a:rPr lang="ru-RU" dirty="0"/>
              <a:t>.    Если нужно сравнить два последних изображения, которые были визуализированы, нажмите кнопку </a:t>
            </a:r>
            <a:r>
              <a:rPr lang="ru-RU" dirty="0" err="1"/>
              <a:t>Clone</a:t>
            </a:r>
            <a:r>
              <a:rPr lang="ru-RU" dirty="0"/>
              <a:t> </a:t>
            </a:r>
            <a:r>
              <a:rPr lang="ru-RU" dirty="0" err="1"/>
              <a:t>Rendered</a:t>
            </a:r>
            <a:r>
              <a:rPr lang="ru-RU" dirty="0"/>
              <a:t> </a:t>
            </a:r>
            <a:r>
              <a:rPr lang="ru-RU" dirty="0" err="1"/>
              <a:t>Frame</a:t>
            </a:r>
            <a:r>
              <a:rPr lang="ru-RU" dirty="0"/>
              <a:t> </a:t>
            </a:r>
            <a:r>
              <a:rPr lang="ru-RU" dirty="0" err="1"/>
              <a:t>Window</a:t>
            </a:r>
            <a:r>
              <a:rPr lang="ru-RU" dirty="0"/>
              <a:t> (Копировать окно буфера кадра) после первой визуализации. После этого измените параметры сцены и визуализируйте ее еще раз. Используя возможность копирования окна буфера кадра, можно также просматривать одно и то же изображение в разных режимах (цветное, монохромное и т. д.).    </a:t>
            </a: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Чтобы </a:t>
            </a:r>
            <a:r>
              <a:rPr lang="ru-RU" dirty="0"/>
              <a:t>очистить окно буфера кадра, используйте кнопку </a:t>
            </a:r>
            <a:r>
              <a:rPr lang="ru-RU" dirty="0" err="1"/>
              <a:t>Clear</a:t>
            </a:r>
            <a:r>
              <a:rPr lang="ru-RU" dirty="0"/>
              <a:t> (Очистить).</a:t>
            </a:r>
          </a:p>
        </p:txBody>
      </p:sp>
    </p:spTree>
    <p:extLst>
      <p:ext uri="{BB962C8B-B14F-4D97-AF65-F5344CB8AC3E}">
        <p14:creationId xmlns:p14="http://schemas.microsoft.com/office/powerpoint/2010/main" val="1397813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99392"/>
            <a:ext cx="7886700" cy="1325563"/>
          </a:xfrm>
        </p:spPr>
        <p:txBody>
          <a:bodyPr/>
          <a:lstStyle/>
          <a:p>
            <a:r>
              <a:rPr lang="ru-RU" dirty="0"/>
              <a:t>Визуализация эффектов, которые делают изображение реалистичным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8052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Визуализация </a:t>
            </a:r>
            <a:r>
              <a:rPr lang="ru-RU" dirty="0"/>
              <a:t>трехмерной сцены может иметь множество решений, поэтому помимо стандартного алгоритма просчета существует множество альтернативных визуализаторов. После просчета трехмерной сцены становятся видны такие свойства материалов, как отражение, преломление света и др. Если требуется добиться высокой степени реалистичности, то в качестве алгоритма просчета следует использовать альтернативные визуализаторы. </a:t>
            </a: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К </a:t>
            </a:r>
            <a:r>
              <a:rPr lang="ru-RU" dirty="0"/>
              <a:t>факторам, которые влияют на реалистичность изображения, относятся следующие:  </a:t>
            </a:r>
          </a:p>
          <a:p>
            <a:pPr marL="0" indent="0">
              <a:buNone/>
            </a:pPr>
            <a:r>
              <a:rPr lang="ru-RU" dirty="0"/>
              <a:t>• многократные </a:t>
            </a:r>
            <a:r>
              <a:rPr lang="ru-RU" dirty="0" err="1"/>
              <a:t>переотражения</a:t>
            </a:r>
            <a:r>
              <a:rPr lang="ru-RU" dirty="0"/>
              <a:t> лучей света от поверхностей объектов, присутствующих в трехмерной сцене. Этот эффект моделируется с помощью средств для просчета глобальной освещенности (</a:t>
            </a:r>
            <a:r>
              <a:rPr lang="ru-RU" dirty="0" err="1"/>
              <a:t>Global</a:t>
            </a:r>
            <a:r>
              <a:rPr lang="ru-RU" dirty="0"/>
              <a:t> </a:t>
            </a:r>
            <a:r>
              <a:rPr lang="ru-RU" dirty="0" err="1"/>
              <a:t>Illumination</a:t>
            </a:r>
            <a:r>
              <a:rPr lang="ru-RU" dirty="0"/>
              <a:t>);   эффект распространения света в материале, который называется эффектом подповерхностного рассеивания (</a:t>
            </a:r>
            <a:r>
              <a:rPr lang="ru-RU" dirty="0" err="1"/>
              <a:t>Sub-Surface</a:t>
            </a:r>
            <a:r>
              <a:rPr lang="ru-RU" dirty="0"/>
              <a:t> </a:t>
            </a:r>
            <a:r>
              <a:rPr lang="ru-RU" dirty="0" err="1"/>
              <a:t>Scattering</a:t>
            </a:r>
            <a:r>
              <a:rPr lang="ru-RU" dirty="0"/>
              <a:t>);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• блики, образованные в результате отражения от зеркальных поверхностей или в результате преломления в прозрачных средах. Этот эффект называется каустикой; 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/>
              <a:t>технические особенности настоящих видео- и фотокамеры. Мелкие объекты снимаются в режиме макросъемки, где особенно заметен эффект глубины резкости (</a:t>
            </a:r>
            <a:r>
              <a:rPr lang="ru-RU" dirty="0" err="1"/>
              <a:t>Depth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 </a:t>
            </a:r>
            <a:r>
              <a:rPr lang="ru-RU" dirty="0" err="1"/>
              <a:t>Field</a:t>
            </a:r>
            <a:r>
              <a:rPr lang="ru-RU" dirty="0"/>
              <a:t>), при котором в фокусе оказывается только предмет съемки, а все остальное выглядит размытым. Этот же эффект может присутствовать и в других случаях, например, когда необходимо подчеркнуть расстояние между объектами или "подсказать" зрителю, на какой объект ему нужно обратить внимание. </a:t>
            </a:r>
          </a:p>
        </p:txBody>
      </p:sp>
    </p:spTree>
    <p:extLst>
      <p:ext uri="{BB962C8B-B14F-4D97-AF65-F5344CB8AC3E}">
        <p14:creationId xmlns:p14="http://schemas.microsoft.com/office/powerpoint/2010/main" val="2427452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756" y="-272827"/>
            <a:ext cx="8964488" cy="1325563"/>
          </a:xfrm>
        </p:spPr>
        <p:txBody>
          <a:bodyPr/>
          <a:lstStyle/>
          <a:p>
            <a:r>
              <a:rPr lang="ru-RU" dirty="0"/>
              <a:t>Использование дополнительных визуализаторов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Для </a:t>
            </a:r>
            <a:r>
              <a:rPr lang="ru-RU" dirty="0"/>
              <a:t>выбора визуализатора используется свиток </a:t>
            </a:r>
            <a:r>
              <a:rPr lang="ru-RU" dirty="0" err="1"/>
              <a:t>Assign</a:t>
            </a:r>
            <a:r>
              <a:rPr lang="ru-RU" dirty="0"/>
              <a:t> </a:t>
            </a:r>
            <a:r>
              <a:rPr lang="ru-RU" dirty="0" err="1"/>
              <a:t>Renderer</a:t>
            </a:r>
            <a:r>
              <a:rPr lang="ru-RU" dirty="0"/>
              <a:t> (Назначить визуализатор) вкладки </a:t>
            </a:r>
            <a:r>
              <a:rPr lang="ru-RU" dirty="0" err="1"/>
              <a:t>Common</a:t>
            </a:r>
            <a:r>
              <a:rPr lang="ru-RU" dirty="0"/>
              <a:t> (Общие) окна </a:t>
            </a:r>
            <a:r>
              <a:rPr lang="ru-RU" dirty="0" err="1"/>
              <a:t>Render</a:t>
            </a:r>
            <a:r>
              <a:rPr lang="ru-RU" dirty="0"/>
              <a:t> </a:t>
            </a:r>
            <a:r>
              <a:rPr lang="ru-RU" dirty="0" err="1"/>
              <a:t>Setup</a:t>
            </a:r>
            <a:r>
              <a:rPr lang="ru-RU" dirty="0"/>
              <a:t> (Настройка визуализации). Чтобы изменить визуализатор, при помощи которого будет просчитываться сцена, </a:t>
            </a:r>
            <a:r>
              <a:rPr lang="ru-RU" dirty="0" smtClean="0"/>
              <a:t>щелкните </a:t>
            </a:r>
            <a:r>
              <a:rPr lang="ru-RU" dirty="0"/>
              <a:t>на кнопке с многоточием возле строки </a:t>
            </a:r>
            <a:r>
              <a:rPr lang="ru-RU" dirty="0" err="1"/>
              <a:t>Production</a:t>
            </a:r>
            <a:r>
              <a:rPr lang="ru-RU" dirty="0"/>
              <a:t> (Выполнение) и в открывшемся окне </a:t>
            </a:r>
            <a:r>
              <a:rPr lang="ru-RU" dirty="0" err="1"/>
              <a:t>Choose</a:t>
            </a:r>
            <a:r>
              <a:rPr lang="ru-RU" dirty="0"/>
              <a:t> </a:t>
            </a:r>
            <a:r>
              <a:rPr lang="ru-RU" dirty="0" err="1"/>
              <a:t>Renderer</a:t>
            </a:r>
            <a:r>
              <a:rPr lang="ru-RU" dirty="0"/>
              <a:t> (Выбрать визуализатор</a:t>
            </a:r>
            <a:r>
              <a:rPr lang="ru-RU" dirty="0" smtClean="0"/>
              <a:t>) </a:t>
            </a:r>
            <a:r>
              <a:rPr lang="ru-RU" dirty="0"/>
              <a:t>выберите визуализатор. По умолчанию в 3ds </a:t>
            </a:r>
            <a:r>
              <a:rPr lang="ru-RU" dirty="0" err="1" smtClean="0"/>
              <a:t>Max</a:t>
            </a:r>
            <a:r>
              <a:rPr lang="ru-RU" dirty="0" smtClean="0"/>
              <a:t> 2017 </a:t>
            </a:r>
            <a:r>
              <a:rPr lang="ru-RU" dirty="0"/>
              <a:t>доступно </a:t>
            </a:r>
            <a:r>
              <a:rPr lang="ru-RU" dirty="0" smtClean="0"/>
              <a:t>4 </a:t>
            </a:r>
            <a:r>
              <a:rPr lang="ru-RU" dirty="0"/>
              <a:t>дополнительных визуализатора: VUE </a:t>
            </a:r>
            <a:r>
              <a:rPr lang="ru-RU" dirty="0" err="1"/>
              <a:t>File</a:t>
            </a:r>
            <a:r>
              <a:rPr lang="ru-RU" dirty="0"/>
              <a:t> (Визуализатор файлов VUE) для сохранения файлов в формате </a:t>
            </a:r>
            <a:r>
              <a:rPr lang="ru-RU" dirty="0" smtClean="0"/>
              <a:t>VUE, </a:t>
            </a:r>
            <a:r>
              <a:rPr lang="ru-RU" dirty="0"/>
              <a:t>фотореалистичный визуализатор </a:t>
            </a:r>
            <a:r>
              <a:rPr lang="ru-RU" dirty="0" err="1"/>
              <a:t>mental</a:t>
            </a:r>
            <a:r>
              <a:rPr lang="ru-RU" dirty="0"/>
              <a:t> </a:t>
            </a:r>
            <a:r>
              <a:rPr lang="ru-RU" dirty="0" err="1" smtClean="0"/>
              <a:t>ray</a:t>
            </a:r>
            <a:r>
              <a:rPr lang="ru-RU" dirty="0" smtClean="0"/>
              <a:t>, </a:t>
            </a:r>
            <a:r>
              <a:rPr lang="en-US" dirty="0" smtClean="0"/>
              <a:t>NVIDIA </a:t>
            </a:r>
            <a:r>
              <a:rPr lang="en-US" dirty="0" err="1" smtClean="0"/>
              <a:t>iray</a:t>
            </a:r>
            <a:r>
              <a:rPr lang="en-US" dirty="0" smtClean="0"/>
              <a:t> (</a:t>
            </a:r>
            <a:r>
              <a:rPr lang="ru-RU" dirty="0"/>
              <a:t>интерактивная технология физически корректного рендеринга</a:t>
            </a:r>
            <a:r>
              <a:rPr lang="en-US" dirty="0" smtClean="0"/>
              <a:t>)</a:t>
            </a:r>
            <a:r>
              <a:rPr lang="en-US" dirty="0"/>
              <a:t> </a:t>
            </a:r>
            <a:r>
              <a:rPr lang="ru-RU" dirty="0" smtClean="0"/>
              <a:t>и </a:t>
            </a:r>
            <a:r>
              <a:rPr lang="en-US" dirty="0" smtClean="0"/>
              <a:t>Quicksilver </a:t>
            </a:r>
            <a:r>
              <a:rPr lang="en-US" dirty="0"/>
              <a:t>H</a:t>
            </a:r>
            <a:r>
              <a:rPr lang="en-US" dirty="0" smtClean="0"/>
              <a:t>ardware Renderer (</a:t>
            </a:r>
            <a:r>
              <a:rPr lang="ru-RU" dirty="0" smtClean="0"/>
              <a:t>визуализатор использующий как </a:t>
            </a:r>
            <a:r>
              <a:rPr lang="en-US" dirty="0" smtClean="0"/>
              <a:t>CPU</a:t>
            </a:r>
            <a:r>
              <a:rPr lang="ru-RU" dirty="0" smtClean="0"/>
              <a:t>, так и </a:t>
            </a:r>
            <a:r>
              <a:rPr lang="en-US" dirty="0" smtClean="0"/>
              <a:t>GPU)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7398" t="25500" r="73860" b="44400"/>
          <a:stretch/>
        </p:blipFill>
        <p:spPr>
          <a:xfrm>
            <a:off x="3275856" y="3748088"/>
            <a:ext cx="266429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84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Использование дополнительных визуализаторов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25625"/>
            <a:ext cx="91440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Например</a:t>
            </a:r>
            <a:r>
              <a:rPr lang="ru-RU" dirty="0"/>
              <a:t>, если вы укажете в окне </a:t>
            </a:r>
            <a:r>
              <a:rPr lang="ru-RU" dirty="0" err="1"/>
              <a:t>Choose</a:t>
            </a:r>
            <a:r>
              <a:rPr lang="ru-RU" dirty="0"/>
              <a:t> </a:t>
            </a:r>
            <a:r>
              <a:rPr lang="ru-RU" dirty="0" err="1"/>
              <a:t>Renderer</a:t>
            </a:r>
            <a:r>
              <a:rPr lang="ru-RU" dirty="0"/>
              <a:t> (Выбрать визуализатор) визуализатор </a:t>
            </a:r>
            <a:r>
              <a:rPr lang="ru-RU" dirty="0" err="1"/>
              <a:t>mental</a:t>
            </a:r>
            <a:r>
              <a:rPr lang="ru-RU" dirty="0"/>
              <a:t> </a:t>
            </a:r>
            <a:r>
              <a:rPr lang="ru-RU" dirty="0" err="1"/>
              <a:t>ray</a:t>
            </a:r>
            <a:r>
              <a:rPr lang="ru-RU" dirty="0"/>
              <a:t>, а затем откроете окно </a:t>
            </a:r>
            <a:r>
              <a:rPr lang="ru-RU" dirty="0" err="1"/>
              <a:t>Material</a:t>
            </a:r>
            <a:r>
              <a:rPr lang="ru-RU" dirty="0"/>
              <a:t>/</a:t>
            </a:r>
            <a:r>
              <a:rPr lang="ru-RU" dirty="0" err="1"/>
              <a:t>Map</a:t>
            </a:r>
            <a:r>
              <a:rPr lang="ru-RU" dirty="0"/>
              <a:t> </a:t>
            </a:r>
            <a:r>
              <a:rPr lang="ru-RU" dirty="0" err="1"/>
              <a:t>Browser</a:t>
            </a:r>
            <a:r>
              <a:rPr lang="ru-RU" dirty="0"/>
              <a:t> (Окно выбора материалов и карт) в редакторе материалов, то вы увидите дополнительные типы материалов, которые для удобства выделены желтым цветом. Эти типы материалов можно использовать только, если вы собираетесь визуализировать сцену при помощи </a:t>
            </a:r>
            <a:r>
              <a:rPr lang="ru-RU" dirty="0" err="1"/>
              <a:t>mental</a:t>
            </a:r>
            <a:r>
              <a:rPr lang="ru-RU" dirty="0"/>
              <a:t> </a:t>
            </a:r>
            <a:r>
              <a:rPr lang="ru-RU" dirty="0" err="1"/>
              <a:t>ray</a:t>
            </a:r>
            <a:r>
              <a:rPr lang="ru-RU" dirty="0"/>
              <a:t>.   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Если </a:t>
            </a:r>
            <a:r>
              <a:rPr lang="ru-RU" dirty="0"/>
              <a:t>выбрать </a:t>
            </a:r>
            <a:r>
              <a:rPr lang="ru-RU" dirty="0" err="1"/>
              <a:t>mental</a:t>
            </a:r>
            <a:r>
              <a:rPr lang="ru-RU" dirty="0"/>
              <a:t> </a:t>
            </a:r>
            <a:r>
              <a:rPr lang="ru-RU" dirty="0" err="1"/>
              <a:t>ray</a:t>
            </a:r>
            <a:r>
              <a:rPr lang="ru-RU" dirty="0"/>
              <a:t> в качестве текущего визуализатора, то вкладки окна </a:t>
            </a:r>
            <a:r>
              <a:rPr lang="ru-RU" dirty="0" err="1"/>
              <a:t>Render</a:t>
            </a:r>
            <a:r>
              <a:rPr lang="ru-RU" dirty="0"/>
              <a:t> </a:t>
            </a:r>
            <a:r>
              <a:rPr lang="ru-RU" dirty="0" err="1"/>
              <a:t>Setup</a:t>
            </a:r>
            <a:r>
              <a:rPr lang="ru-RU" dirty="0"/>
              <a:t> (Настройка визуализации) изменят свое название (рис. 14.7).  Вместо </a:t>
            </a:r>
            <a:r>
              <a:rPr lang="ru-RU" dirty="0" err="1"/>
              <a:t>Raytracer</a:t>
            </a:r>
            <a:r>
              <a:rPr lang="ru-RU" dirty="0"/>
              <a:t> (Трассировщик) и </a:t>
            </a:r>
            <a:r>
              <a:rPr lang="ru-RU" dirty="0" err="1"/>
              <a:t>Advanced</a:t>
            </a:r>
            <a:r>
              <a:rPr lang="ru-RU" dirty="0"/>
              <a:t> </a:t>
            </a:r>
            <a:r>
              <a:rPr lang="ru-RU" dirty="0" err="1"/>
              <a:t>Lighting</a:t>
            </a:r>
            <a:r>
              <a:rPr lang="ru-RU" dirty="0"/>
              <a:t> (Дополнительное освещение) появятся вкладки </a:t>
            </a:r>
            <a:r>
              <a:rPr lang="ru-RU" dirty="0" err="1"/>
              <a:t>Processing</a:t>
            </a:r>
            <a:r>
              <a:rPr lang="ru-RU" dirty="0"/>
              <a:t> (Обработка) и </a:t>
            </a:r>
            <a:r>
              <a:rPr lang="ru-RU" dirty="0" err="1"/>
              <a:t>Indirect</a:t>
            </a:r>
            <a:r>
              <a:rPr lang="ru-RU" dirty="0"/>
              <a:t> </a:t>
            </a:r>
            <a:r>
              <a:rPr lang="ru-RU" dirty="0" err="1"/>
              <a:t>Illumination</a:t>
            </a:r>
            <a:r>
              <a:rPr lang="ru-RU" dirty="0"/>
              <a:t> (Непрямое освещение). Область </a:t>
            </a:r>
            <a:r>
              <a:rPr lang="ru-RU" dirty="0" err="1"/>
              <a:t>Global</a:t>
            </a:r>
            <a:r>
              <a:rPr lang="ru-RU" dirty="0"/>
              <a:t> </a:t>
            </a:r>
            <a:r>
              <a:rPr lang="ru-RU" dirty="0" err="1"/>
              <a:t>Illumination</a:t>
            </a:r>
            <a:r>
              <a:rPr lang="ru-RU" dirty="0"/>
              <a:t> (Общее освещение) последней вкладки содержит настройки каустики и параметры, относящиеся к просчету рассеивания света. </a:t>
            </a:r>
          </a:p>
        </p:txBody>
      </p:sp>
    </p:spTree>
    <p:extLst>
      <p:ext uri="{BB962C8B-B14F-4D97-AF65-F5344CB8AC3E}">
        <p14:creationId xmlns:p14="http://schemas.microsoft.com/office/powerpoint/2010/main" val="957517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453" t="12901" r="73152" b="29000"/>
          <a:stretch/>
        </p:blipFill>
        <p:spPr>
          <a:xfrm>
            <a:off x="467544" y="91557"/>
            <a:ext cx="3528392" cy="66558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139952" y="44453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	</a:t>
            </a:r>
            <a:r>
              <a:rPr lang="ru-RU" dirty="0" smtClean="0"/>
              <a:t>Вид </a:t>
            </a:r>
            <a:r>
              <a:rPr lang="ru-RU" dirty="0"/>
              <a:t>окна </a:t>
            </a:r>
            <a:r>
              <a:rPr lang="ru-RU" dirty="0" err="1"/>
              <a:t>Render</a:t>
            </a:r>
            <a:r>
              <a:rPr lang="ru-RU" dirty="0"/>
              <a:t> </a:t>
            </a:r>
            <a:r>
              <a:rPr lang="ru-RU" dirty="0" err="1"/>
              <a:t>Setup</a:t>
            </a:r>
            <a:r>
              <a:rPr lang="ru-RU" dirty="0"/>
              <a:t> (Настройка визуализации) после выбора </a:t>
            </a:r>
            <a:r>
              <a:rPr lang="ru-RU" dirty="0" err="1"/>
              <a:t>mental</a:t>
            </a:r>
            <a:r>
              <a:rPr lang="ru-RU" dirty="0"/>
              <a:t> </a:t>
            </a:r>
            <a:r>
              <a:rPr lang="ru-RU" dirty="0" err="1"/>
              <a:t>ray</a:t>
            </a:r>
            <a:r>
              <a:rPr lang="ru-RU" dirty="0"/>
              <a:t> в качестве текущего визуализатора сцены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1988840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	</a:t>
            </a:r>
            <a:r>
              <a:rPr lang="ru-RU" dirty="0" err="1" smtClean="0"/>
              <a:t>Mental</a:t>
            </a:r>
            <a:r>
              <a:rPr lang="ru-RU" dirty="0" smtClean="0"/>
              <a:t> </a:t>
            </a:r>
            <a:r>
              <a:rPr lang="ru-RU" dirty="0" err="1"/>
              <a:t>ray</a:t>
            </a:r>
            <a:r>
              <a:rPr lang="ru-RU" dirty="0"/>
              <a:t> имеет следующие возможности:  </a:t>
            </a:r>
          </a:p>
          <a:p>
            <a:r>
              <a:rPr lang="ru-RU" dirty="0"/>
              <a:t>• создание эффектов размытого движения и глубины резкости;  </a:t>
            </a:r>
            <a:endParaRPr lang="en-US" dirty="0" smtClean="0"/>
          </a:p>
          <a:p>
            <a:r>
              <a:rPr lang="ru-RU" dirty="0" smtClean="0"/>
              <a:t>• </a:t>
            </a:r>
            <a:r>
              <a:rPr lang="ru-RU" dirty="0"/>
              <a:t>детальная прорисовка карты смещения (</a:t>
            </a:r>
            <a:r>
              <a:rPr lang="ru-RU" dirty="0" err="1"/>
              <a:t>Displacement</a:t>
            </a:r>
            <a:r>
              <a:rPr lang="ru-RU" dirty="0"/>
              <a:t>);  </a:t>
            </a:r>
            <a:endParaRPr lang="en-US" dirty="0" smtClean="0"/>
          </a:p>
          <a:p>
            <a:r>
              <a:rPr lang="ru-RU" dirty="0" smtClean="0"/>
              <a:t>• </a:t>
            </a:r>
            <a:r>
              <a:rPr lang="ru-RU" dirty="0"/>
              <a:t>распределенная визуализация (</a:t>
            </a:r>
            <a:r>
              <a:rPr lang="ru-RU" dirty="0" err="1"/>
              <a:t>Distributed</a:t>
            </a:r>
            <a:r>
              <a:rPr lang="ru-RU" dirty="0"/>
              <a:t> </a:t>
            </a:r>
            <a:r>
              <a:rPr lang="ru-RU" dirty="0" err="1"/>
              <a:t>Rendering</a:t>
            </a:r>
            <a:r>
              <a:rPr lang="ru-RU" dirty="0"/>
              <a:t>);  </a:t>
            </a:r>
            <a:endParaRPr lang="en-US" dirty="0" smtClean="0"/>
          </a:p>
          <a:p>
            <a:r>
              <a:rPr lang="ru-RU" dirty="0" smtClean="0"/>
              <a:t>• </a:t>
            </a:r>
            <a:r>
              <a:rPr lang="ru-RU" dirty="0"/>
              <a:t>использование типов </a:t>
            </a:r>
            <a:r>
              <a:rPr lang="ru-RU" dirty="0" err="1"/>
              <a:t>Camera</a:t>
            </a:r>
            <a:r>
              <a:rPr lang="ru-RU" dirty="0"/>
              <a:t> </a:t>
            </a:r>
            <a:r>
              <a:rPr lang="ru-RU" dirty="0" err="1"/>
              <a:t>Shaders</a:t>
            </a:r>
            <a:r>
              <a:rPr lang="ru-RU" dirty="0"/>
              <a:t> (Затенение камеры) для получения </a:t>
            </a:r>
            <a:r>
              <a:rPr lang="ru-RU" dirty="0" err="1"/>
              <a:t>Lens</a:t>
            </a:r>
            <a:r>
              <a:rPr lang="ru-RU" dirty="0"/>
              <a:t> </a:t>
            </a:r>
            <a:r>
              <a:rPr lang="ru-RU" dirty="0" err="1"/>
              <a:t>Effect</a:t>
            </a:r>
            <a:r>
              <a:rPr lang="ru-RU" dirty="0"/>
              <a:t> (Эффект линзы) и прочих эффектов; </a:t>
            </a:r>
            <a:endParaRPr lang="en-US" dirty="0" smtClean="0"/>
          </a:p>
          <a:p>
            <a:r>
              <a:rPr lang="ru-RU" dirty="0" smtClean="0"/>
              <a:t> </a:t>
            </a:r>
            <a:r>
              <a:rPr lang="ru-RU" dirty="0"/>
              <a:t>• создание "рисованного", </a:t>
            </a:r>
            <a:r>
              <a:rPr lang="ru-RU" dirty="0" err="1"/>
              <a:t>нефотореалистичного</a:t>
            </a:r>
            <a:r>
              <a:rPr lang="ru-RU" dirty="0"/>
              <a:t> изображения при помощи параметра </a:t>
            </a:r>
            <a:r>
              <a:rPr lang="ru-RU" dirty="0" err="1"/>
              <a:t>Contour</a:t>
            </a:r>
            <a:r>
              <a:rPr lang="ru-RU" dirty="0"/>
              <a:t> </a:t>
            </a:r>
            <a:r>
              <a:rPr lang="ru-RU" dirty="0" err="1"/>
              <a:t>Shaders</a:t>
            </a:r>
            <a:r>
              <a:rPr lang="ru-RU" dirty="0"/>
              <a:t> (Затенение контура). </a:t>
            </a:r>
          </a:p>
        </p:txBody>
      </p:sp>
    </p:spTree>
    <p:extLst>
      <p:ext uri="{BB962C8B-B14F-4D97-AF65-F5344CB8AC3E}">
        <p14:creationId xmlns:p14="http://schemas.microsoft.com/office/powerpoint/2010/main" val="3755132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171400"/>
            <a:ext cx="7886700" cy="1325563"/>
          </a:xfrm>
        </p:spPr>
        <p:txBody>
          <a:bodyPr/>
          <a:lstStyle/>
          <a:p>
            <a:r>
              <a:rPr lang="ru-RU" dirty="0" smtClean="0"/>
              <a:t>Использование</a:t>
            </a:r>
            <a:r>
              <a:rPr lang="en-US" dirty="0" smtClean="0"/>
              <a:t> Mental ray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68863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err="1" smtClean="0"/>
              <a:t>Mental</a:t>
            </a:r>
            <a:r>
              <a:rPr lang="ru-RU" dirty="0" smtClean="0"/>
              <a:t> </a:t>
            </a:r>
            <a:r>
              <a:rPr lang="ru-RU" dirty="0" err="1"/>
              <a:t>ray</a:t>
            </a:r>
            <a:r>
              <a:rPr lang="ru-RU" dirty="0"/>
              <a:t> добавляет в 3ds </a:t>
            </a:r>
            <a:r>
              <a:rPr lang="ru-RU" dirty="0" err="1"/>
              <a:t>Max</a:t>
            </a:r>
            <a:r>
              <a:rPr lang="ru-RU" dirty="0"/>
              <a:t> дополнительные источники света - </a:t>
            </a:r>
            <a:r>
              <a:rPr lang="ru-RU" dirty="0" err="1"/>
              <a:t>mr</a:t>
            </a:r>
            <a:r>
              <a:rPr lang="ru-RU" dirty="0"/>
              <a:t> </a:t>
            </a:r>
            <a:r>
              <a:rPr lang="ru-RU" dirty="0" err="1"/>
              <a:t>Area</a:t>
            </a:r>
            <a:r>
              <a:rPr lang="ru-RU" dirty="0"/>
              <a:t> </a:t>
            </a:r>
            <a:r>
              <a:rPr lang="ru-RU" dirty="0" err="1"/>
              <a:t>Omni</a:t>
            </a:r>
            <a:r>
              <a:rPr lang="ru-RU" dirty="0"/>
              <a:t>  (Направленный, используемый визуализатором </a:t>
            </a:r>
            <a:r>
              <a:rPr lang="ru-RU" dirty="0" err="1"/>
              <a:t>mental</a:t>
            </a:r>
            <a:r>
              <a:rPr lang="ru-RU" dirty="0"/>
              <a:t> </a:t>
            </a:r>
            <a:r>
              <a:rPr lang="ru-RU" dirty="0" err="1"/>
              <a:t>ray</a:t>
            </a:r>
            <a:r>
              <a:rPr lang="ru-RU" dirty="0"/>
              <a:t>) и </a:t>
            </a:r>
            <a:r>
              <a:rPr lang="ru-RU" dirty="0" err="1"/>
              <a:t>mr</a:t>
            </a:r>
            <a:r>
              <a:rPr lang="ru-RU" dirty="0"/>
              <a:t> </a:t>
            </a:r>
            <a:r>
              <a:rPr lang="ru-RU" dirty="0" err="1"/>
              <a:t>Area</a:t>
            </a:r>
            <a:r>
              <a:rPr lang="ru-RU" dirty="0"/>
              <a:t> </a:t>
            </a:r>
            <a:r>
              <a:rPr lang="ru-RU" dirty="0" err="1"/>
              <a:t>Spot</a:t>
            </a:r>
            <a:r>
              <a:rPr lang="ru-RU" dirty="0"/>
              <a:t>  (Всенаправленный, используемый визуализатором </a:t>
            </a:r>
            <a:r>
              <a:rPr lang="ru-RU" dirty="0" err="1"/>
              <a:t>mental</a:t>
            </a:r>
            <a:r>
              <a:rPr lang="ru-RU" dirty="0"/>
              <a:t> </a:t>
            </a:r>
            <a:r>
              <a:rPr lang="ru-RU" dirty="0" err="1"/>
              <a:t>ray</a:t>
            </a:r>
            <a:r>
              <a:rPr lang="ru-RU" dirty="0"/>
              <a:t>). Эти источники света рекомендуется использовать в сценах для корректного просчета визуализатором. Однако </a:t>
            </a:r>
            <a:r>
              <a:rPr lang="ru-RU" dirty="0" err="1"/>
              <a:t>mental</a:t>
            </a:r>
            <a:r>
              <a:rPr lang="ru-RU" dirty="0"/>
              <a:t> </a:t>
            </a:r>
            <a:r>
              <a:rPr lang="ru-RU" dirty="0" err="1"/>
              <a:t>ray</a:t>
            </a:r>
            <a:r>
              <a:rPr lang="ru-RU" dirty="0"/>
              <a:t> достаточно хорошо визуализирует освещенность сцены и со стандартными источниками света.  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В </a:t>
            </a:r>
            <a:r>
              <a:rPr lang="ru-RU" dirty="0"/>
              <a:t>качестве карты теней для фотореалистичного визуализатора можно использовать </a:t>
            </a:r>
            <a:r>
              <a:rPr lang="ru-RU" dirty="0" err="1"/>
              <a:t>Ray</a:t>
            </a:r>
            <a:r>
              <a:rPr lang="ru-RU" dirty="0"/>
              <a:t> </a:t>
            </a:r>
            <a:r>
              <a:rPr lang="ru-RU" dirty="0" err="1"/>
              <a:t>Traced</a:t>
            </a:r>
            <a:r>
              <a:rPr lang="ru-RU" dirty="0"/>
              <a:t> </a:t>
            </a:r>
            <a:r>
              <a:rPr lang="ru-RU" dirty="0" err="1"/>
              <a:t>Shadows</a:t>
            </a:r>
            <a:r>
              <a:rPr lang="ru-RU" dirty="0"/>
              <a:t> (Тени, полученные в результате трассировки) и собственную карту теней </a:t>
            </a:r>
            <a:r>
              <a:rPr lang="ru-RU" dirty="0" err="1"/>
              <a:t>mental</a:t>
            </a:r>
            <a:r>
              <a:rPr lang="ru-RU" dirty="0"/>
              <a:t> </a:t>
            </a:r>
            <a:r>
              <a:rPr lang="ru-RU" dirty="0" err="1"/>
              <a:t>ray</a:t>
            </a:r>
            <a:r>
              <a:rPr lang="ru-RU" dirty="0"/>
              <a:t> </a:t>
            </a:r>
            <a:r>
              <a:rPr lang="ru-RU" dirty="0" err="1"/>
              <a:t>Shadow</a:t>
            </a:r>
            <a:r>
              <a:rPr lang="ru-RU" dirty="0"/>
              <a:t> </a:t>
            </a:r>
            <a:r>
              <a:rPr lang="ru-RU" dirty="0" err="1"/>
              <a:t>Map</a:t>
            </a:r>
            <a:r>
              <a:rPr lang="ru-RU" dirty="0"/>
              <a:t> (Карта теней </a:t>
            </a:r>
            <a:r>
              <a:rPr lang="ru-RU" dirty="0" err="1"/>
              <a:t>mental</a:t>
            </a:r>
            <a:r>
              <a:rPr lang="ru-RU" dirty="0"/>
              <a:t> </a:t>
            </a:r>
            <a:r>
              <a:rPr lang="ru-RU" dirty="0" err="1"/>
              <a:t>ray</a:t>
            </a:r>
            <a:r>
              <a:rPr lang="ru-RU" dirty="0"/>
              <a:t>). В первом случае просчет будет идти трассировщиком лучей </a:t>
            </a:r>
            <a:r>
              <a:rPr lang="ru-RU" dirty="0" err="1"/>
              <a:t>mental</a:t>
            </a:r>
            <a:r>
              <a:rPr lang="ru-RU" dirty="0"/>
              <a:t> </a:t>
            </a:r>
            <a:r>
              <a:rPr lang="ru-RU" dirty="0" err="1"/>
              <a:t>ray</a:t>
            </a:r>
            <a:r>
              <a:rPr lang="ru-RU" dirty="0"/>
              <a:t>. Стандартная карта теней </a:t>
            </a:r>
            <a:r>
              <a:rPr lang="ru-RU" dirty="0" err="1"/>
              <a:t>Shadow</a:t>
            </a:r>
            <a:r>
              <a:rPr lang="ru-RU" dirty="0"/>
              <a:t> </a:t>
            </a:r>
            <a:r>
              <a:rPr lang="ru-RU" dirty="0" err="1"/>
              <a:t>Map</a:t>
            </a:r>
            <a:r>
              <a:rPr lang="ru-RU" dirty="0"/>
              <a:t> (Карта теней) при просчете этим визуализатором показывает заметно худшие результаты, поэтому использовать ее нецелесообразно.  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Кроме </a:t>
            </a:r>
            <a:r>
              <a:rPr lang="ru-RU" dirty="0"/>
              <a:t>этого, </a:t>
            </a:r>
            <a:r>
              <a:rPr lang="ru-RU" dirty="0" err="1"/>
              <a:t>mental</a:t>
            </a:r>
            <a:r>
              <a:rPr lang="ru-RU" dirty="0"/>
              <a:t> </a:t>
            </a:r>
            <a:r>
              <a:rPr lang="ru-RU" dirty="0" err="1"/>
              <a:t>ray</a:t>
            </a:r>
            <a:r>
              <a:rPr lang="ru-RU" dirty="0"/>
              <a:t> дает возможность имитировать дневное освещение. Источник света </a:t>
            </a:r>
            <a:r>
              <a:rPr lang="ru-RU" dirty="0" err="1"/>
              <a:t>mr</a:t>
            </a:r>
            <a:r>
              <a:rPr lang="ru-RU" dirty="0"/>
              <a:t> </a:t>
            </a:r>
            <a:r>
              <a:rPr lang="ru-RU" dirty="0" err="1"/>
              <a:t>Sun</a:t>
            </a:r>
            <a:r>
              <a:rPr lang="ru-RU" dirty="0"/>
              <a:t> (Солнце </a:t>
            </a:r>
            <a:r>
              <a:rPr lang="ru-RU" dirty="0" err="1"/>
              <a:t>mental</a:t>
            </a:r>
            <a:r>
              <a:rPr lang="ru-RU" dirty="0"/>
              <a:t> </a:t>
            </a:r>
            <a:r>
              <a:rPr lang="ru-RU" dirty="0" err="1"/>
              <a:t>ray</a:t>
            </a:r>
            <a:r>
              <a:rPr lang="ru-RU" dirty="0"/>
              <a:t>) имитирует свет от солнца, а </a:t>
            </a:r>
            <a:r>
              <a:rPr lang="ru-RU" dirty="0" err="1"/>
              <a:t>mr</a:t>
            </a:r>
            <a:r>
              <a:rPr lang="ru-RU" dirty="0"/>
              <a:t> </a:t>
            </a:r>
            <a:r>
              <a:rPr lang="ru-RU" dirty="0" err="1"/>
              <a:t>Sky</a:t>
            </a:r>
            <a:r>
              <a:rPr lang="ru-RU" dirty="0"/>
              <a:t> (Небо </a:t>
            </a:r>
            <a:r>
              <a:rPr lang="ru-RU" dirty="0" err="1"/>
              <a:t>mental</a:t>
            </a:r>
            <a:r>
              <a:rPr lang="ru-RU" dirty="0"/>
              <a:t> </a:t>
            </a:r>
            <a:r>
              <a:rPr lang="ru-RU" dirty="0" err="1"/>
              <a:t>ray</a:t>
            </a:r>
            <a:r>
              <a:rPr lang="ru-RU" dirty="0"/>
              <a:t>) - свет от небосвода. Данные источники света обычно применяются вместе с процедурной картой </a:t>
            </a:r>
            <a:r>
              <a:rPr lang="ru-RU" dirty="0" err="1"/>
              <a:t>mr</a:t>
            </a:r>
            <a:r>
              <a:rPr lang="ru-RU" dirty="0"/>
              <a:t> </a:t>
            </a:r>
            <a:r>
              <a:rPr lang="ru-RU" dirty="0" err="1"/>
              <a:t>Physical</a:t>
            </a:r>
            <a:r>
              <a:rPr lang="ru-RU" dirty="0"/>
              <a:t> </a:t>
            </a:r>
            <a:r>
              <a:rPr lang="ru-RU" dirty="0" err="1"/>
              <a:t>Sky</a:t>
            </a:r>
            <a:r>
              <a:rPr lang="ru-RU" dirty="0"/>
              <a:t> (Физически точное небо </a:t>
            </a:r>
            <a:r>
              <a:rPr lang="ru-RU" dirty="0" err="1"/>
              <a:t>mental</a:t>
            </a:r>
            <a:r>
              <a:rPr lang="ru-RU" dirty="0"/>
              <a:t> </a:t>
            </a:r>
            <a:r>
              <a:rPr lang="ru-RU" dirty="0" err="1"/>
              <a:t>ray</a:t>
            </a:r>
            <a:r>
              <a:rPr lang="ru-RU" dirty="0"/>
              <a:t>), которая позволяет получить физически точное освещение небосвода. Эту карту нужно установить в качестве </a:t>
            </a:r>
            <a:r>
              <a:rPr lang="ru-RU" dirty="0" err="1"/>
              <a:t>Environment</a:t>
            </a:r>
            <a:r>
              <a:rPr lang="ru-RU" dirty="0"/>
              <a:t> </a:t>
            </a:r>
            <a:r>
              <a:rPr lang="ru-RU" dirty="0" err="1"/>
              <a:t>Map</a:t>
            </a:r>
            <a:r>
              <a:rPr lang="ru-RU" dirty="0"/>
              <a:t> (Карта окружения) в окне </a:t>
            </a:r>
            <a:r>
              <a:rPr lang="ru-RU" dirty="0" err="1"/>
              <a:t>Environment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Effects</a:t>
            </a:r>
            <a:r>
              <a:rPr lang="ru-RU" dirty="0"/>
              <a:t> (Окружение и эффекты).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Также </a:t>
            </a:r>
            <a:r>
              <a:rPr lang="ru-RU" dirty="0"/>
              <a:t>стоит обратить внимание на вспомогательный объект </a:t>
            </a:r>
            <a:r>
              <a:rPr lang="ru-RU" dirty="0" err="1"/>
              <a:t>mr</a:t>
            </a:r>
            <a:r>
              <a:rPr lang="ru-RU" dirty="0"/>
              <a:t> </a:t>
            </a:r>
            <a:r>
              <a:rPr lang="ru-RU" dirty="0" err="1"/>
              <a:t>Sky</a:t>
            </a:r>
            <a:r>
              <a:rPr lang="ru-RU" dirty="0"/>
              <a:t> </a:t>
            </a:r>
            <a:r>
              <a:rPr lang="ru-RU" dirty="0" err="1"/>
              <a:t>Portal</a:t>
            </a:r>
            <a:r>
              <a:rPr lang="ru-RU" dirty="0"/>
              <a:t> (Область источника освещения), который используется для определения области, из которой свет попадает в закрытое помещение. Такой подход позволяет уменьшить время визуализации.</a:t>
            </a:r>
          </a:p>
        </p:txBody>
      </p:sp>
    </p:spTree>
    <p:extLst>
      <p:ext uri="{BB962C8B-B14F-4D97-AF65-F5344CB8AC3E}">
        <p14:creationId xmlns:p14="http://schemas.microsoft.com/office/powerpoint/2010/main" val="1195651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171400"/>
            <a:ext cx="7886700" cy="1325563"/>
          </a:xfrm>
        </p:spPr>
        <p:txBody>
          <a:bodyPr/>
          <a:lstStyle/>
          <a:p>
            <a:r>
              <a:rPr lang="en-US" dirty="0" err="1"/>
              <a:t>mr</a:t>
            </a:r>
            <a:r>
              <a:rPr lang="en-US" dirty="0"/>
              <a:t> Proxy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9492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В </a:t>
            </a:r>
            <a:r>
              <a:rPr lang="ru-RU" dirty="0"/>
              <a:t>3ds </a:t>
            </a:r>
            <a:r>
              <a:rPr lang="ru-RU" dirty="0" err="1"/>
              <a:t>Max</a:t>
            </a:r>
            <a:r>
              <a:rPr lang="ru-RU" dirty="0"/>
              <a:t> есть объект </a:t>
            </a:r>
            <a:r>
              <a:rPr lang="ru-RU" dirty="0" err="1"/>
              <a:t>mr</a:t>
            </a:r>
            <a:r>
              <a:rPr lang="ru-RU" dirty="0"/>
              <a:t> </a:t>
            </a:r>
            <a:r>
              <a:rPr lang="ru-RU" dirty="0" err="1"/>
              <a:t>Proxy</a:t>
            </a:r>
            <a:r>
              <a:rPr lang="ru-RU" dirty="0"/>
              <a:t> (Заместитель), благодаря которому можно выполнять визуализацию "тяжелых" сцен, состоящих из большого числа одинаковых или похожих объектов. Примерами таких сцен могут быть лес с тысячами деревьев, зрительный зал с сотнями кресел и т.д</a:t>
            </a:r>
            <a:r>
              <a:rPr lang="ru-RU" dirty="0" smtClean="0"/>
              <a:t>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Принцип </a:t>
            </a:r>
            <a:r>
              <a:rPr lang="ru-RU" dirty="0"/>
              <a:t>использования объекта </a:t>
            </a:r>
            <a:r>
              <a:rPr lang="ru-RU" dirty="0" err="1"/>
              <a:t>mr</a:t>
            </a:r>
            <a:r>
              <a:rPr lang="ru-RU" dirty="0"/>
              <a:t> </a:t>
            </a:r>
            <a:r>
              <a:rPr lang="ru-RU" dirty="0" err="1"/>
              <a:t>Proxy</a:t>
            </a:r>
            <a:r>
              <a:rPr lang="ru-RU" dirty="0"/>
              <a:t> (Заместитель) состоит в следующем: в сцене создается так называемый объект-источник, который используется в качестве образца. Сведения о геометрии этого объекта сохраняются в отдельном файле в формате </a:t>
            </a:r>
            <a:r>
              <a:rPr lang="ru-RU" dirty="0" err="1"/>
              <a:t>mr</a:t>
            </a:r>
            <a:r>
              <a:rPr lang="ru-RU" dirty="0"/>
              <a:t> </a:t>
            </a:r>
            <a:r>
              <a:rPr lang="ru-RU" dirty="0" err="1"/>
              <a:t>Proxy</a:t>
            </a:r>
            <a:r>
              <a:rPr lang="ru-RU" dirty="0"/>
              <a:t>. После этого объекты </a:t>
            </a:r>
            <a:r>
              <a:rPr lang="ru-RU" dirty="0" err="1"/>
              <a:t>Proxy</a:t>
            </a:r>
            <a:r>
              <a:rPr lang="ru-RU" dirty="0"/>
              <a:t> загружаются в сцену, где они представлены в виде набора вершин, которые позволяют оценить размер и примерную форму объекта. Каждый объект </a:t>
            </a:r>
            <a:r>
              <a:rPr lang="ru-RU" dirty="0" err="1"/>
              <a:t>mr</a:t>
            </a:r>
            <a:r>
              <a:rPr lang="ru-RU" dirty="0"/>
              <a:t> </a:t>
            </a:r>
            <a:r>
              <a:rPr lang="ru-RU" dirty="0" err="1"/>
              <a:t>Proxy</a:t>
            </a:r>
            <a:r>
              <a:rPr lang="ru-RU" dirty="0"/>
              <a:t> (Заместитель) можно поворачивать, перемещать, масштабировать, а также определять материал, отличный от других. Однако в геометрию таких объектов нельзя вносить изменения, это можно сделать только с объектом-источником. Сцена, состоящая из объектов </a:t>
            </a:r>
            <a:r>
              <a:rPr lang="ru-RU" dirty="0" err="1"/>
              <a:t>mr</a:t>
            </a:r>
            <a:r>
              <a:rPr lang="ru-RU" dirty="0"/>
              <a:t> </a:t>
            </a:r>
            <a:r>
              <a:rPr lang="ru-RU" dirty="0" err="1"/>
              <a:t>Proxy</a:t>
            </a:r>
            <a:r>
              <a:rPr lang="ru-RU" dirty="0"/>
              <a:t> (Заместитель), визуализируется гораздо быстрее, чем если используется объект и его копии. Важно также, что на просчет сцены с </a:t>
            </a:r>
            <a:r>
              <a:rPr lang="ru-RU" dirty="0" err="1"/>
              <a:t>mr</a:t>
            </a:r>
            <a:r>
              <a:rPr lang="ru-RU" dirty="0"/>
              <a:t> </a:t>
            </a:r>
            <a:r>
              <a:rPr lang="ru-RU" dirty="0" err="1"/>
              <a:t>Proxy</a:t>
            </a:r>
            <a:r>
              <a:rPr lang="ru-RU" dirty="0"/>
              <a:t> требуется гораздо меньше памяти, поэтому использование этой функции дает возможность избежать сообщений о ее нехватке, иногда возникающих при попытке визуализации сложных сцен.</a:t>
            </a:r>
          </a:p>
        </p:txBody>
      </p:sp>
    </p:spTree>
    <p:extLst>
      <p:ext uri="{BB962C8B-B14F-4D97-AF65-F5344CB8AC3E}">
        <p14:creationId xmlns:p14="http://schemas.microsoft.com/office/powerpoint/2010/main" val="11684761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44835"/>
            <a:ext cx="7886700" cy="1325563"/>
          </a:xfrm>
        </p:spPr>
        <p:txBody>
          <a:bodyPr/>
          <a:lstStyle/>
          <a:p>
            <a:r>
              <a:rPr lang="ru-RU" dirty="0"/>
              <a:t>Фильтры постобработки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63093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Чтобы </a:t>
            </a:r>
            <a:r>
              <a:rPr lang="ru-RU" dirty="0"/>
              <a:t>просчитанное трехмерное изображение как можно больше походило на настоящее, в 3ds </a:t>
            </a:r>
            <a:r>
              <a:rPr lang="ru-RU" dirty="0" err="1"/>
              <a:t>Max</a:t>
            </a:r>
            <a:r>
              <a:rPr lang="ru-RU" dirty="0"/>
              <a:t> используется группа фильтров постобработки, с помощью которых на изображение можно добавить дополнительные эффекты.    В 3ds </a:t>
            </a:r>
            <a:r>
              <a:rPr lang="ru-RU" dirty="0" err="1"/>
              <a:t>Max</a:t>
            </a:r>
            <a:r>
              <a:rPr lang="ru-RU" dirty="0"/>
              <a:t> предусмотрено 11 фильтров постобработки. Рассмотрим те, которые используются чаще всего.  </a:t>
            </a:r>
          </a:p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/>
              <a:t>Contrast</a:t>
            </a:r>
            <a:r>
              <a:rPr lang="ru-RU" dirty="0"/>
              <a:t> (Контрастность) - дает возможность изменять яркость и контрастность изображения. 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/>
              <a:t>Fade</a:t>
            </a:r>
            <a:r>
              <a:rPr lang="ru-RU" dirty="0"/>
              <a:t> (Затухание) - позволяет постепенно изменять яркость и контрастность изображения. 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/>
              <a:t>Negative</a:t>
            </a:r>
            <a:r>
              <a:rPr lang="ru-RU" dirty="0"/>
              <a:t> (Негатив) - дает возможность получить необычное изображение, инвертируя цветовую палитру. Полученный негатив смешивается с исходным изображением. Используя настройки фильтра, можно определить степень смешивания. 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/>
              <a:t>Lens</a:t>
            </a:r>
            <a:r>
              <a:rPr lang="ru-RU" dirty="0"/>
              <a:t> </a:t>
            </a:r>
            <a:r>
              <a:rPr lang="ru-RU" dirty="0" err="1"/>
              <a:t>Effects</a:t>
            </a:r>
            <a:r>
              <a:rPr lang="ru-RU" dirty="0"/>
              <a:t> </a:t>
            </a:r>
            <a:r>
              <a:rPr lang="ru-RU" dirty="0" err="1"/>
              <a:t>Flare</a:t>
            </a:r>
            <a:r>
              <a:rPr lang="ru-RU" dirty="0"/>
              <a:t> (Эффекты линзы: блики) - имитирует отражающие блики на объективе камеры, которые обычно присутствуют на видеоряде, снятом реальной камерой. 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/>
              <a:t>Lens</a:t>
            </a:r>
            <a:r>
              <a:rPr lang="ru-RU" dirty="0"/>
              <a:t> </a:t>
            </a:r>
            <a:r>
              <a:rPr lang="ru-RU" dirty="0" err="1"/>
              <a:t>Effects</a:t>
            </a:r>
            <a:r>
              <a:rPr lang="ru-RU" dirty="0"/>
              <a:t> </a:t>
            </a:r>
            <a:r>
              <a:rPr lang="ru-RU" dirty="0" err="1"/>
              <a:t>Focus</a:t>
            </a:r>
            <a:r>
              <a:rPr lang="ru-RU" dirty="0"/>
              <a:t> (Эффекты линзы: фокус) - дает возможность получить эффект фокуса линзы. 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/>
              <a:t>Lens</a:t>
            </a:r>
            <a:r>
              <a:rPr lang="ru-RU" dirty="0"/>
              <a:t> </a:t>
            </a:r>
            <a:r>
              <a:rPr lang="ru-RU" dirty="0" err="1"/>
              <a:t>Effects</a:t>
            </a:r>
            <a:r>
              <a:rPr lang="ru-RU" dirty="0"/>
              <a:t> </a:t>
            </a:r>
            <a:r>
              <a:rPr lang="ru-RU" dirty="0" err="1"/>
              <a:t>Glow</a:t>
            </a:r>
            <a:r>
              <a:rPr lang="ru-RU" dirty="0"/>
              <a:t> (Эффекты линзы: свечение) - позволяет создать светящийся ореол вокруг объектов</a:t>
            </a:r>
          </a:p>
        </p:txBody>
      </p:sp>
    </p:spTree>
    <p:extLst>
      <p:ext uri="{BB962C8B-B14F-4D97-AF65-F5344CB8AC3E}">
        <p14:creationId xmlns:p14="http://schemas.microsoft.com/office/powerpoint/2010/main" val="1810747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16136"/>
            <a:ext cx="4231382" cy="1325563"/>
          </a:xfrm>
        </p:spPr>
        <p:txBody>
          <a:bodyPr/>
          <a:lstStyle/>
          <a:p>
            <a:r>
              <a:rPr lang="ru-RU" dirty="0" smtClean="0"/>
              <a:t>Рендеринг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5508104" cy="58772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Прежде </a:t>
            </a:r>
            <a:r>
              <a:rPr lang="ru-RU" dirty="0"/>
              <a:t>чем запустить просчет трехмерной сцены, необходимо указать настройки визуализации, а также параметры выходного файла. Основные настройки визуализации устанавливаются в окне </a:t>
            </a:r>
            <a:r>
              <a:rPr lang="ru-RU" dirty="0" err="1"/>
              <a:t>Render</a:t>
            </a:r>
            <a:r>
              <a:rPr lang="ru-RU" dirty="0"/>
              <a:t> </a:t>
            </a:r>
            <a:r>
              <a:rPr lang="ru-RU" dirty="0" err="1"/>
              <a:t>Setup</a:t>
            </a:r>
            <a:r>
              <a:rPr lang="ru-RU" dirty="0"/>
              <a:t> (Настройка визуализации</a:t>
            </a:r>
            <a:r>
              <a:rPr lang="ru-RU" dirty="0" smtClean="0"/>
              <a:t>). </a:t>
            </a:r>
            <a:r>
              <a:rPr lang="ru-RU" dirty="0"/>
              <a:t>Для его вызова необходимо выполнить команду </a:t>
            </a:r>
            <a:r>
              <a:rPr lang="ru-RU" dirty="0" err="1"/>
              <a:t>Rendering</a:t>
            </a:r>
            <a:r>
              <a:rPr lang="ru-RU" dirty="0"/>
              <a:t>&gt;</a:t>
            </a:r>
            <a:r>
              <a:rPr lang="ru-RU" dirty="0" err="1"/>
              <a:t>Render</a:t>
            </a:r>
            <a:r>
              <a:rPr lang="ru-RU" dirty="0"/>
              <a:t> </a:t>
            </a:r>
            <a:r>
              <a:rPr lang="ru-RU" dirty="0" err="1"/>
              <a:t>Setup</a:t>
            </a:r>
            <a:r>
              <a:rPr lang="ru-RU" dirty="0"/>
              <a:t> (Визуализация &gt; Настройка визуализации), или нажать кнопку </a:t>
            </a:r>
            <a:r>
              <a:rPr lang="ru-RU" dirty="0" err="1"/>
              <a:t>Render</a:t>
            </a:r>
            <a:r>
              <a:rPr lang="ru-RU" dirty="0"/>
              <a:t> </a:t>
            </a:r>
            <a:r>
              <a:rPr lang="ru-RU" dirty="0" err="1"/>
              <a:t>Setup</a:t>
            </a:r>
            <a:r>
              <a:rPr lang="ru-RU" dirty="0"/>
              <a:t> (Настройка визуализации) на основной панели инструментов или воспользоваться клавишей F10. </a:t>
            </a: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При </a:t>
            </a:r>
            <a:r>
              <a:rPr lang="ru-RU" dirty="0"/>
              <a:t>использовании визуализатора </a:t>
            </a:r>
            <a:r>
              <a:rPr lang="en-US" dirty="0"/>
              <a:t>Default Scanline Renderer </a:t>
            </a:r>
            <a:r>
              <a:rPr lang="ru-RU" dirty="0"/>
              <a:t>окно </a:t>
            </a:r>
            <a:r>
              <a:rPr lang="en-US" dirty="0"/>
              <a:t>Render Setup (</a:t>
            </a:r>
            <a:r>
              <a:rPr lang="ru-RU" dirty="0"/>
              <a:t>Настройка визуализации) содержит пять вкладок: </a:t>
            </a:r>
            <a:r>
              <a:rPr lang="en-US" dirty="0"/>
              <a:t>Common (</a:t>
            </a:r>
            <a:r>
              <a:rPr lang="ru-RU" dirty="0"/>
              <a:t>Общие), </a:t>
            </a:r>
            <a:r>
              <a:rPr lang="en-US" dirty="0"/>
              <a:t>Renderer (</a:t>
            </a:r>
            <a:r>
              <a:rPr lang="ru-RU" dirty="0"/>
              <a:t>Визуализатор), </a:t>
            </a:r>
            <a:r>
              <a:rPr lang="en-US" dirty="0"/>
              <a:t>Render Elements (</a:t>
            </a:r>
            <a:r>
              <a:rPr lang="ru-RU" dirty="0"/>
              <a:t>Элементы визуализации), </a:t>
            </a:r>
            <a:r>
              <a:rPr lang="en-US" dirty="0" err="1"/>
              <a:t>Raytracer</a:t>
            </a:r>
            <a:r>
              <a:rPr lang="en-US" dirty="0"/>
              <a:t> (</a:t>
            </a:r>
            <a:r>
              <a:rPr lang="ru-RU" dirty="0"/>
              <a:t>Трассировщик), </a:t>
            </a:r>
            <a:r>
              <a:rPr lang="en-US" dirty="0"/>
              <a:t>Advanced Lighting (</a:t>
            </a:r>
            <a:r>
              <a:rPr lang="ru-RU" dirty="0"/>
              <a:t>Дополнительное освещение). Чаще всего используются параметры вкладки </a:t>
            </a:r>
            <a:r>
              <a:rPr lang="en-US" dirty="0"/>
              <a:t>Common (</a:t>
            </a:r>
            <a:r>
              <a:rPr lang="ru-RU" dirty="0"/>
              <a:t>Общие). Рассмотрим подробнее </a:t>
            </a:r>
            <a:r>
              <a:rPr lang="ru-RU" dirty="0" smtClean="0"/>
              <a:t>настройки </a:t>
            </a:r>
            <a:r>
              <a:rPr lang="ru-RU" dirty="0"/>
              <a:t>свитка </a:t>
            </a:r>
            <a:r>
              <a:rPr lang="en-US" dirty="0"/>
              <a:t>Common Parameters (</a:t>
            </a:r>
            <a:r>
              <a:rPr lang="ru-RU" dirty="0"/>
              <a:t>Общие параметры) данной вкладки, а также свиток </a:t>
            </a:r>
            <a:r>
              <a:rPr lang="en-US" dirty="0"/>
              <a:t>Email Notifications (</a:t>
            </a:r>
            <a:r>
              <a:rPr lang="ru-RU" dirty="0"/>
              <a:t>Сообщения по электронной почте).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453" t="12901" r="73152" b="31101"/>
          <a:stretch/>
        </p:blipFill>
        <p:spPr>
          <a:xfrm>
            <a:off x="5580112" y="764704"/>
            <a:ext cx="3168352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78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87424"/>
            <a:ext cx="7886700" cy="1325563"/>
          </a:xfrm>
        </p:spPr>
        <p:txBody>
          <a:bodyPr/>
          <a:lstStyle/>
          <a:p>
            <a:r>
              <a:rPr lang="ru-RU" dirty="0"/>
              <a:t>Фильтры постобработки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• </a:t>
            </a:r>
            <a:r>
              <a:rPr lang="ru-RU" dirty="0" err="1"/>
              <a:t>Lens</a:t>
            </a:r>
            <a:r>
              <a:rPr lang="ru-RU" dirty="0"/>
              <a:t> </a:t>
            </a:r>
            <a:r>
              <a:rPr lang="ru-RU" dirty="0" err="1"/>
              <a:t>Effects</a:t>
            </a:r>
            <a:r>
              <a:rPr lang="ru-RU" dirty="0"/>
              <a:t> </a:t>
            </a:r>
            <a:r>
              <a:rPr lang="ru-RU" dirty="0" err="1"/>
              <a:t>Highlight</a:t>
            </a:r>
            <a:r>
              <a:rPr lang="ru-RU" dirty="0"/>
              <a:t> (Эффекты линзы: подсветка) - дает возможность получить сверкающие блики на изображении. 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/>
              <a:t>Simple</a:t>
            </a:r>
            <a:r>
              <a:rPr lang="ru-RU" dirty="0"/>
              <a:t> </a:t>
            </a:r>
            <a:r>
              <a:rPr lang="ru-RU" dirty="0" err="1"/>
              <a:t>Wipe</a:t>
            </a:r>
            <a:r>
              <a:rPr lang="ru-RU" dirty="0"/>
              <a:t> (Простое вытеснение) - позволяет создать эффект перехода от одного изображения к другому. Эффект перехода - это один из наиболее часто используемых эффектов в видеомонтаже.  • </a:t>
            </a:r>
            <a:r>
              <a:rPr lang="ru-RU" dirty="0" err="1"/>
              <a:t>Starfield</a:t>
            </a:r>
            <a:r>
              <a:rPr lang="ru-RU" dirty="0"/>
              <a:t> (Звездное поле) - дает возможность создать эффект звездного неба.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226" y="2492896"/>
            <a:ext cx="6931174" cy="433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82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72827"/>
            <a:ext cx="7886700" cy="1325563"/>
          </a:xfrm>
        </p:spPr>
        <p:txBody>
          <a:bodyPr/>
          <a:lstStyle/>
          <a:p>
            <a:r>
              <a:rPr lang="ru-RU" dirty="0"/>
              <a:t>Использование фильтров постобработки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Для </a:t>
            </a:r>
            <a:r>
              <a:rPr lang="ru-RU" dirty="0"/>
              <a:t>использования фильтров постобработки выполните команду </a:t>
            </a:r>
            <a:r>
              <a:rPr lang="ru-RU" dirty="0" err="1"/>
              <a:t>Rendering</a:t>
            </a:r>
            <a:r>
              <a:rPr lang="ru-RU" dirty="0"/>
              <a:t>&gt;</a:t>
            </a:r>
            <a:r>
              <a:rPr lang="ru-RU" dirty="0" err="1"/>
              <a:t>Video</a:t>
            </a:r>
            <a:r>
              <a:rPr lang="ru-RU" dirty="0"/>
              <a:t>  </a:t>
            </a:r>
            <a:r>
              <a:rPr lang="ru-RU" dirty="0" err="1"/>
              <a:t>Post</a:t>
            </a:r>
            <a:r>
              <a:rPr lang="ru-RU" dirty="0"/>
              <a:t> (Визуализация&gt;Постобработка). Добавление фильтров и управление ними происходит в окне </a:t>
            </a:r>
            <a:r>
              <a:rPr lang="ru-RU" dirty="0" err="1"/>
              <a:t>Video</a:t>
            </a:r>
            <a:r>
              <a:rPr lang="ru-RU" dirty="0"/>
              <a:t> </a:t>
            </a:r>
            <a:r>
              <a:rPr lang="ru-RU" dirty="0" err="1"/>
              <a:t>Post</a:t>
            </a:r>
            <a:r>
              <a:rPr lang="ru-RU" dirty="0"/>
              <a:t> (Постобработка). Слева в иерархичной последовательности располагаются события и фильтры видеомонтажа, справа - временная шкала, под которой устанавливается </a:t>
            </a:r>
            <a:r>
              <a:rPr lang="en-US" dirty="0" smtClean="0"/>
              <a:t> </a:t>
            </a:r>
            <a:r>
              <a:rPr lang="ru-RU" dirty="0" err="1" smtClean="0"/>
              <a:t>родолжительность</a:t>
            </a:r>
            <a:r>
              <a:rPr lang="ru-RU" dirty="0" smtClean="0"/>
              <a:t> </a:t>
            </a:r>
            <a:r>
              <a:rPr lang="ru-RU" dirty="0"/>
              <a:t>событий и эффектов.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Чтобы </a:t>
            </a:r>
            <a:r>
              <a:rPr lang="ru-RU" dirty="0"/>
              <a:t>иметь возможность использовать какой-нибудь фильтр постобработки, нужно построить цепочку видеомонтажа. В простейшей цепочке должно быть три события - событие сцены, событие фильтра изображения и событие выходного изображения. Иными </a:t>
            </a:r>
            <a:r>
              <a:rPr lang="ru-RU" dirty="0" smtClean="0"/>
              <a:t>словами</a:t>
            </a:r>
            <a:r>
              <a:rPr lang="ru-RU" dirty="0"/>
              <a:t>, необходимо указать, что визуализировать, с применением какого фильтра визуализировать и куда </a:t>
            </a:r>
            <a:r>
              <a:rPr lang="ru-RU" dirty="0" smtClean="0"/>
              <a:t>сохранять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580" t="32501" r="58977" b="48600"/>
          <a:stretch/>
        </p:blipFill>
        <p:spPr>
          <a:xfrm>
            <a:off x="1151620" y="4437112"/>
            <a:ext cx="6840760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173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15416"/>
            <a:ext cx="7886700" cy="1325563"/>
          </a:xfrm>
        </p:spPr>
        <p:txBody>
          <a:bodyPr/>
          <a:lstStyle/>
          <a:p>
            <a:r>
              <a:rPr lang="ru-RU" dirty="0"/>
              <a:t>Использование фильтров постобработки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3536" y="692696"/>
            <a:ext cx="9144000" cy="13873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Для </a:t>
            </a:r>
            <a:r>
              <a:rPr lang="ru-RU" dirty="0"/>
              <a:t>добавления первого события нажмите кнопку </a:t>
            </a:r>
            <a:r>
              <a:rPr lang="ru-RU" dirty="0" err="1"/>
              <a:t>Add</a:t>
            </a:r>
            <a:r>
              <a:rPr lang="ru-RU" dirty="0"/>
              <a:t> </a:t>
            </a:r>
            <a:r>
              <a:rPr lang="ru-RU" dirty="0" err="1"/>
              <a:t>Scene</a:t>
            </a:r>
            <a:r>
              <a:rPr lang="ru-RU" dirty="0"/>
              <a:t> </a:t>
            </a:r>
            <a:r>
              <a:rPr lang="ru-RU" dirty="0" err="1"/>
              <a:t>Event</a:t>
            </a:r>
            <a:r>
              <a:rPr lang="ru-RU" dirty="0"/>
              <a:t> (Добавить событие сцены). В раскрывающемся списке появившегося окна выберите вид, из которого вы хотите визуализировать сцену, например, </a:t>
            </a:r>
            <a:r>
              <a:rPr lang="ru-RU" dirty="0" err="1"/>
              <a:t>Perspective</a:t>
            </a:r>
            <a:r>
              <a:rPr lang="ru-RU" dirty="0"/>
              <a:t> (Перспектива) </a:t>
            </a:r>
            <a:r>
              <a:rPr lang="ru-RU" dirty="0" smtClean="0"/>
              <a:t>или как в нашем случае </a:t>
            </a:r>
            <a:r>
              <a:rPr lang="en-US" dirty="0" smtClean="0"/>
              <a:t>Camera001</a:t>
            </a:r>
            <a:r>
              <a:rPr lang="ru-RU" dirty="0" smtClean="0"/>
              <a:t>.  </a:t>
            </a:r>
            <a:r>
              <a:rPr lang="ru-RU" dirty="0"/>
              <a:t>Вернитесь к окну </a:t>
            </a:r>
            <a:r>
              <a:rPr lang="ru-RU" dirty="0" err="1"/>
              <a:t>Video</a:t>
            </a:r>
            <a:r>
              <a:rPr lang="ru-RU" dirty="0"/>
              <a:t> </a:t>
            </a:r>
            <a:r>
              <a:rPr lang="ru-RU" dirty="0" err="1"/>
              <a:t>Post</a:t>
            </a:r>
            <a:r>
              <a:rPr lang="ru-RU" dirty="0"/>
              <a:t> (Постобработка).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2440" t="23400" r="47401" b="33901"/>
          <a:stretch/>
        </p:blipFill>
        <p:spPr>
          <a:xfrm>
            <a:off x="5724128" y="2276872"/>
            <a:ext cx="3096344" cy="4392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8573" t="32501" r="64418" b="48600"/>
          <a:stretch/>
        </p:blipFill>
        <p:spPr>
          <a:xfrm>
            <a:off x="323528" y="3212976"/>
            <a:ext cx="5184576" cy="1944216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131840" y="3501008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722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387424"/>
            <a:ext cx="7886700" cy="1325563"/>
          </a:xfrm>
        </p:spPr>
        <p:txBody>
          <a:bodyPr/>
          <a:lstStyle/>
          <a:p>
            <a:r>
              <a:rPr lang="ru-RU" dirty="0"/>
              <a:t>Использование фильтров постобработки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398" y="548680"/>
            <a:ext cx="9144000" cy="1584176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Нажмите </a:t>
            </a:r>
            <a:r>
              <a:rPr lang="ru-RU" dirty="0"/>
              <a:t>кнопку </a:t>
            </a:r>
            <a:r>
              <a:rPr lang="ru-RU" dirty="0" err="1"/>
              <a:t>Add</a:t>
            </a:r>
            <a:r>
              <a:rPr lang="ru-RU" dirty="0"/>
              <a:t> </a:t>
            </a:r>
            <a:r>
              <a:rPr lang="ru-RU" dirty="0" err="1"/>
              <a:t>Image</a:t>
            </a:r>
            <a:r>
              <a:rPr lang="ru-RU" dirty="0"/>
              <a:t> </a:t>
            </a:r>
            <a:r>
              <a:rPr lang="ru-RU" dirty="0" err="1"/>
              <a:t>Filter</a:t>
            </a:r>
            <a:r>
              <a:rPr lang="ru-RU" dirty="0"/>
              <a:t> </a:t>
            </a:r>
            <a:r>
              <a:rPr lang="ru-RU" dirty="0" err="1"/>
              <a:t>Event</a:t>
            </a:r>
            <a:r>
              <a:rPr lang="ru-RU" dirty="0"/>
              <a:t> (Добавить событие фильтра изображения), чтобы добавить фильтр. В раскрывающемся списке появившегося окна выберите один из доступных фильтров </a:t>
            </a:r>
            <a:r>
              <a:rPr lang="ru-RU" dirty="0" smtClean="0"/>
              <a:t>видеомонтажа. </a:t>
            </a:r>
            <a:r>
              <a:rPr lang="ru-RU" dirty="0"/>
              <a:t>Нажмите кнопку </a:t>
            </a:r>
            <a:r>
              <a:rPr lang="ru-RU" dirty="0" err="1"/>
              <a:t>Setup</a:t>
            </a:r>
            <a:r>
              <a:rPr lang="ru-RU" dirty="0"/>
              <a:t> (Настройка), чтобы перейти к настройкам фильтра. Вернитесь к окну </a:t>
            </a:r>
            <a:r>
              <a:rPr lang="ru-RU" dirty="0" err="1"/>
              <a:t>Video</a:t>
            </a:r>
            <a:r>
              <a:rPr lang="ru-RU" dirty="0"/>
              <a:t> </a:t>
            </a:r>
            <a:r>
              <a:rPr lang="ru-RU" dirty="0" err="1"/>
              <a:t>Post</a:t>
            </a:r>
            <a:r>
              <a:rPr lang="ru-RU" dirty="0"/>
              <a:t> (Постобработка).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1495" t="23400" r="48110" b="42300"/>
          <a:stretch/>
        </p:blipFill>
        <p:spPr>
          <a:xfrm>
            <a:off x="5868144" y="2492896"/>
            <a:ext cx="3168352" cy="3528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8580" t="32500" r="63466" b="49300"/>
          <a:stretch/>
        </p:blipFill>
        <p:spPr>
          <a:xfrm>
            <a:off x="251520" y="3212976"/>
            <a:ext cx="5472608" cy="1872208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491880" y="3501008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732240" y="3429000"/>
            <a:ext cx="100811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868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171400"/>
            <a:ext cx="7886700" cy="1325563"/>
          </a:xfrm>
        </p:spPr>
        <p:txBody>
          <a:bodyPr/>
          <a:lstStyle/>
          <a:p>
            <a:r>
              <a:rPr lang="ru-RU" dirty="0"/>
              <a:t>Использование фильтров постобработки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540" t="19201" r="63702" b="24100"/>
          <a:stretch/>
        </p:blipFill>
        <p:spPr>
          <a:xfrm>
            <a:off x="2483768" y="692696"/>
            <a:ext cx="3888432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02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Использование фильтров постобработки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25625"/>
            <a:ext cx="9144000" cy="131534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Нажмите </a:t>
            </a:r>
            <a:r>
              <a:rPr lang="ru-RU" dirty="0"/>
              <a:t>кнопку </a:t>
            </a:r>
            <a:r>
              <a:rPr lang="ru-RU" dirty="0" err="1"/>
              <a:t>Add</a:t>
            </a:r>
            <a:r>
              <a:rPr lang="ru-RU" dirty="0"/>
              <a:t> </a:t>
            </a:r>
            <a:r>
              <a:rPr lang="ru-RU" dirty="0" err="1"/>
              <a:t>Image</a:t>
            </a:r>
            <a:r>
              <a:rPr lang="ru-RU" dirty="0"/>
              <a:t> </a:t>
            </a:r>
            <a:r>
              <a:rPr lang="ru-RU" dirty="0" err="1"/>
              <a:t>Output</a:t>
            </a:r>
            <a:r>
              <a:rPr lang="ru-RU" dirty="0"/>
              <a:t> </a:t>
            </a:r>
            <a:r>
              <a:rPr lang="ru-RU" dirty="0" err="1"/>
              <a:t>Event</a:t>
            </a:r>
            <a:r>
              <a:rPr lang="ru-RU" dirty="0"/>
              <a:t> (Добавить событие выходного изображения</a:t>
            </a:r>
            <a:r>
              <a:rPr lang="ru-RU" dirty="0" smtClean="0"/>
              <a:t>). </a:t>
            </a:r>
            <a:r>
              <a:rPr lang="ru-RU" dirty="0"/>
              <a:t>Установите настройки выходного файла: его название, формат, путь для сохранения. Вернитесь к окну </a:t>
            </a:r>
            <a:r>
              <a:rPr lang="ru-RU" dirty="0" err="1"/>
              <a:t>Video</a:t>
            </a:r>
            <a:r>
              <a:rPr lang="ru-RU" dirty="0"/>
              <a:t> </a:t>
            </a:r>
            <a:r>
              <a:rPr lang="ru-RU" dirty="0" err="1"/>
              <a:t>Post</a:t>
            </a:r>
            <a:r>
              <a:rPr lang="ru-RU" dirty="0"/>
              <a:t> (Постобработка).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1495" t="22700" r="48346" b="41600"/>
          <a:stretch/>
        </p:blipFill>
        <p:spPr>
          <a:xfrm>
            <a:off x="5868144" y="3140968"/>
            <a:ext cx="3096344" cy="3672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8579" t="32812" r="63465" b="48987"/>
          <a:stretch/>
        </p:blipFill>
        <p:spPr>
          <a:xfrm>
            <a:off x="179512" y="2924944"/>
            <a:ext cx="5472608" cy="1872208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851920" y="3212976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8578" t="32500" r="63466" b="48600"/>
          <a:stretch/>
        </p:blipFill>
        <p:spPr>
          <a:xfrm>
            <a:off x="179512" y="4861766"/>
            <a:ext cx="5472608" cy="19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71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315416"/>
            <a:ext cx="7886700" cy="1325563"/>
          </a:xfrm>
        </p:spPr>
        <p:txBody>
          <a:bodyPr/>
          <a:lstStyle/>
          <a:p>
            <a:r>
              <a:rPr lang="ru-RU" dirty="0"/>
              <a:t>Использование фильтров постобработки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Нажмите кнопку </a:t>
            </a:r>
            <a:r>
              <a:rPr lang="ru-RU" dirty="0" err="1"/>
              <a:t>Execute</a:t>
            </a:r>
            <a:r>
              <a:rPr lang="ru-RU" dirty="0"/>
              <a:t> </a:t>
            </a:r>
            <a:r>
              <a:rPr lang="ru-RU" dirty="0" err="1"/>
              <a:t>Sequence</a:t>
            </a:r>
            <a:r>
              <a:rPr lang="ru-RU" dirty="0"/>
              <a:t> (Выполнить последовательность), чтобы выполнить визуализацию. Обратите внимание, что вы не сможете увидеть действие фильтра постобработки, если будете визуализировать сцену с помощью окна </a:t>
            </a:r>
            <a:r>
              <a:rPr lang="ru-RU" dirty="0" err="1"/>
              <a:t>Render</a:t>
            </a:r>
            <a:r>
              <a:rPr lang="ru-RU" dirty="0"/>
              <a:t> (Визуализация) или нажав клавишу F9. В окне </a:t>
            </a:r>
            <a:r>
              <a:rPr lang="ru-RU" dirty="0" err="1"/>
              <a:t>Execute</a:t>
            </a:r>
            <a:r>
              <a:rPr lang="ru-RU" dirty="0"/>
              <a:t> </a:t>
            </a:r>
            <a:r>
              <a:rPr lang="ru-RU" dirty="0" err="1"/>
              <a:t>Video</a:t>
            </a:r>
            <a:r>
              <a:rPr lang="ru-RU" dirty="0"/>
              <a:t> </a:t>
            </a:r>
            <a:r>
              <a:rPr lang="ru-RU" dirty="0" err="1"/>
              <a:t>Post</a:t>
            </a:r>
            <a:r>
              <a:rPr lang="ru-RU" dirty="0"/>
              <a:t> (Выполнить постобработку) (рис. 14.13) можно задать количество кадров, которые нужно визуализировать. Если установить переключатель в положение </a:t>
            </a:r>
            <a:r>
              <a:rPr lang="ru-RU" dirty="0" err="1"/>
              <a:t>Single</a:t>
            </a:r>
            <a:r>
              <a:rPr lang="ru-RU" dirty="0"/>
              <a:t> (Один), то следует указать номер одного кадра, который вы хотите просчитать, иначе будет визуализирован первый кадр. Для запуска просчета нажмите кнопку </a:t>
            </a:r>
            <a:r>
              <a:rPr lang="ru-RU" dirty="0" err="1"/>
              <a:t>Render</a:t>
            </a:r>
            <a:r>
              <a:rPr lang="ru-RU" dirty="0"/>
              <a:t> (Визуализировать) в окне </a:t>
            </a:r>
            <a:r>
              <a:rPr lang="ru-RU" dirty="0" err="1"/>
              <a:t>Execute</a:t>
            </a:r>
            <a:r>
              <a:rPr lang="ru-RU" dirty="0"/>
              <a:t> </a:t>
            </a:r>
            <a:r>
              <a:rPr lang="ru-RU" dirty="0" err="1"/>
              <a:t>Video</a:t>
            </a:r>
            <a:r>
              <a:rPr lang="ru-RU" dirty="0"/>
              <a:t> </a:t>
            </a:r>
            <a:r>
              <a:rPr lang="ru-RU" dirty="0" err="1"/>
              <a:t>Post</a:t>
            </a:r>
            <a:r>
              <a:rPr lang="ru-RU" dirty="0"/>
              <a:t> (Выполнить постобработку).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1495" t="27600" r="45748" b="42300"/>
          <a:stretch/>
        </p:blipFill>
        <p:spPr>
          <a:xfrm>
            <a:off x="5148064" y="3645024"/>
            <a:ext cx="3888432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8581" t="32500" r="65118" b="48600"/>
          <a:stretch/>
        </p:blipFill>
        <p:spPr>
          <a:xfrm>
            <a:off x="89756" y="3927910"/>
            <a:ext cx="4968552" cy="1944216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475656" y="4221088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936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2193" y="404664"/>
            <a:ext cx="6031582" cy="1325563"/>
          </a:xfrm>
        </p:spPr>
        <p:txBody>
          <a:bodyPr/>
          <a:lstStyle/>
          <a:p>
            <a:r>
              <a:rPr lang="ru-RU" dirty="0" smtClean="0"/>
              <a:t>Визуализация с постобработкой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16832"/>
            <a:ext cx="633670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273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19672" y="908720"/>
            <a:ext cx="5780194" cy="769441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>
            <a:defPPr>
              <a:defRPr lang="ru-RU"/>
            </a:defPPr>
            <a:lvl1pPr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z="4400" dirty="0"/>
              <a:t>Спасибо за внимание!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78161"/>
            <a:ext cx="7524328" cy="47027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56803"/>
            <a:ext cx="7886700" cy="1325563"/>
          </a:xfrm>
        </p:spPr>
        <p:txBody>
          <a:bodyPr/>
          <a:lstStyle/>
          <a:p>
            <a:r>
              <a:rPr lang="ru-RU" dirty="0" err="1"/>
              <a:t>Time</a:t>
            </a:r>
            <a:r>
              <a:rPr lang="ru-RU" dirty="0"/>
              <a:t> </a:t>
            </a:r>
            <a:r>
              <a:rPr lang="ru-RU" dirty="0" err="1"/>
              <a:t>Output</a:t>
            </a:r>
            <a:r>
              <a:rPr lang="ru-RU" dirty="0"/>
              <a:t> (Выходные настройки диапазона)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В </a:t>
            </a:r>
            <a:r>
              <a:rPr lang="ru-RU" dirty="0"/>
              <a:t>этой области указывается, что именно будет визуализироваться. Если ваша сцена является статическим изображением, то вам подойдет положение переключателя, установленное по умолчанию, - </a:t>
            </a:r>
            <a:r>
              <a:rPr lang="ru-RU" dirty="0" err="1"/>
              <a:t>Single</a:t>
            </a:r>
            <a:r>
              <a:rPr lang="ru-RU" dirty="0"/>
              <a:t> (Только текущий кадр). Если нужно визуализировать более одного кадра (при создании анимации), можно использовать одно из положений переключателя - </a:t>
            </a:r>
            <a:r>
              <a:rPr lang="ru-RU" dirty="0" err="1"/>
              <a:t>Active</a:t>
            </a:r>
            <a:r>
              <a:rPr lang="ru-RU" dirty="0"/>
              <a:t> </a:t>
            </a:r>
            <a:r>
              <a:rPr lang="ru-RU" dirty="0" err="1"/>
              <a:t>Time</a:t>
            </a:r>
            <a:r>
              <a:rPr lang="ru-RU" dirty="0"/>
              <a:t> </a:t>
            </a:r>
            <a:r>
              <a:rPr lang="ru-RU" dirty="0" err="1"/>
              <a:t>Segment</a:t>
            </a:r>
            <a:r>
              <a:rPr lang="ru-RU" dirty="0"/>
              <a:t> (Текущий промежуток времени), </a:t>
            </a:r>
            <a:r>
              <a:rPr lang="ru-RU" dirty="0" err="1"/>
              <a:t>Range</a:t>
            </a:r>
            <a:r>
              <a:rPr lang="ru-RU" dirty="0"/>
              <a:t> (Диапазон кадров) или </a:t>
            </a:r>
            <a:r>
              <a:rPr lang="ru-RU" dirty="0" err="1"/>
              <a:t>Frames</a:t>
            </a:r>
            <a:r>
              <a:rPr lang="ru-RU" dirty="0"/>
              <a:t> (Кадры).    </a:t>
            </a: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В </a:t>
            </a:r>
            <a:r>
              <a:rPr lang="ru-RU" dirty="0"/>
              <a:t>первом случае будут визуализированы все кадры, к которым можно получить доступ при помощи ползунка анимации. По умолчанию это первые 100 кадров. </a:t>
            </a: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Установив </a:t>
            </a:r>
            <a:r>
              <a:rPr lang="ru-RU" dirty="0"/>
              <a:t>вариант </a:t>
            </a:r>
            <a:r>
              <a:rPr lang="ru-RU" dirty="0" err="1"/>
              <a:t>Range</a:t>
            </a:r>
            <a:r>
              <a:rPr lang="ru-RU" dirty="0"/>
              <a:t> (Диапазон кадров), можно вручную указать диапазон кадров, которые должны быть визуализированы. При выборе вариантов </a:t>
            </a:r>
            <a:r>
              <a:rPr lang="ru-RU" dirty="0" err="1"/>
              <a:t>Active</a:t>
            </a:r>
            <a:r>
              <a:rPr lang="ru-RU" dirty="0"/>
              <a:t> </a:t>
            </a:r>
            <a:r>
              <a:rPr lang="ru-RU" dirty="0" err="1"/>
              <a:t>Time</a:t>
            </a:r>
            <a:r>
              <a:rPr lang="ru-RU" dirty="0"/>
              <a:t> </a:t>
            </a:r>
            <a:r>
              <a:rPr lang="ru-RU" dirty="0" err="1"/>
              <a:t>Segment</a:t>
            </a:r>
            <a:r>
              <a:rPr lang="ru-RU" dirty="0"/>
              <a:t> (Текущий промежуток времени) и </a:t>
            </a:r>
            <a:r>
              <a:rPr lang="ru-RU" dirty="0" err="1"/>
              <a:t>Range</a:t>
            </a:r>
            <a:r>
              <a:rPr lang="ru-RU" dirty="0"/>
              <a:t> (Диапазон кадров) становится доступен параметр </a:t>
            </a:r>
            <a:r>
              <a:rPr lang="ru-RU" dirty="0" err="1"/>
              <a:t>Every</a:t>
            </a:r>
            <a:r>
              <a:rPr lang="ru-RU" dirty="0"/>
              <a:t> </a:t>
            </a:r>
            <a:r>
              <a:rPr lang="ru-RU" dirty="0" err="1"/>
              <a:t>Nth</a:t>
            </a:r>
            <a:r>
              <a:rPr lang="ru-RU" dirty="0"/>
              <a:t> </a:t>
            </a:r>
            <a:r>
              <a:rPr lang="ru-RU" dirty="0" err="1"/>
              <a:t>frame</a:t>
            </a:r>
            <a:r>
              <a:rPr lang="ru-RU" dirty="0"/>
              <a:t> (Каждый N-</a:t>
            </a:r>
            <a:r>
              <a:rPr lang="ru-RU" dirty="0" err="1"/>
              <a:t>ный</a:t>
            </a:r>
            <a:r>
              <a:rPr lang="ru-RU" dirty="0"/>
              <a:t> кадр), при помощи которого можно визуализировать только некоторые кадры из выбранного диапазона. </a:t>
            </a: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Например</a:t>
            </a:r>
            <a:r>
              <a:rPr lang="ru-RU" dirty="0"/>
              <a:t>, если для этого параметра задать число 4, то будет визуализирован каждый четвертый кадр.    Наконец, при выборе варианта </a:t>
            </a:r>
            <a:r>
              <a:rPr lang="ru-RU" dirty="0" err="1"/>
              <a:t>Frames</a:t>
            </a:r>
            <a:r>
              <a:rPr lang="ru-RU" dirty="0"/>
              <a:t> (Кадры) можно вручную задать кадры, которые должны быть просчитаны. При указании этого варианта номера кадров нужно ввести в поле через запятую или через тире. Во втором случае будет визуализирован заданный диапазон. Например, при вводе значения 1,3,6-8 будут визуализированы первый, третий, шестой, седьмой и восьмой кадры. </a:t>
            </a:r>
          </a:p>
        </p:txBody>
      </p:sp>
    </p:spTree>
    <p:extLst>
      <p:ext uri="{BB962C8B-B14F-4D97-AF65-F5344CB8AC3E}">
        <p14:creationId xmlns:p14="http://schemas.microsoft.com/office/powerpoint/2010/main" val="135896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4624"/>
            <a:ext cx="7886700" cy="1325563"/>
          </a:xfrm>
        </p:spPr>
        <p:txBody>
          <a:bodyPr/>
          <a:lstStyle/>
          <a:p>
            <a:r>
              <a:rPr lang="ru-RU" dirty="0" err="1"/>
              <a:t>Output</a:t>
            </a:r>
            <a:r>
              <a:rPr lang="ru-RU" dirty="0"/>
              <a:t> </a:t>
            </a:r>
            <a:r>
              <a:rPr lang="ru-RU" dirty="0" err="1"/>
              <a:t>Size</a:t>
            </a:r>
            <a:r>
              <a:rPr lang="ru-RU" dirty="0"/>
              <a:t> (Размер выходного файла)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800"/>
            <a:ext cx="8964488" cy="5229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В </a:t>
            </a:r>
            <a:r>
              <a:rPr lang="ru-RU" dirty="0"/>
              <a:t>этой области задаются параметры выходного файла. При помощи параметров </a:t>
            </a:r>
            <a:r>
              <a:rPr lang="ru-RU" dirty="0" err="1"/>
              <a:t>Width</a:t>
            </a:r>
            <a:r>
              <a:rPr lang="ru-RU" dirty="0"/>
              <a:t> (Ширина) и </a:t>
            </a:r>
            <a:r>
              <a:rPr lang="ru-RU" dirty="0" err="1"/>
              <a:t>Height</a:t>
            </a:r>
            <a:r>
              <a:rPr lang="ru-RU" dirty="0"/>
              <a:t> (Высота) определяется разрешение файла. По умолчанию оно равно 640 x 480.    Для профессиональной визуализации имеется набор предварительных установок выходного разрешения, например, для 35-миллиметровой пленки или для формата HDTV.  Одну из предварительных заготовок можно выбрать из раскрывающегося списка </a:t>
            </a:r>
            <a:r>
              <a:rPr lang="ru-RU" dirty="0" err="1"/>
              <a:t>Output</a:t>
            </a:r>
            <a:r>
              <a:rPr lang="ru-RU" dirty="0"/>
              <a:t> </a:t>
            </a:r>
            <a:r>
              <a:rPr lang="ru-RU" dirty="0" err="1"/>
              <a:t>Size</a:t>
            </a:r>
            <a:r>
              <a:rPr lang="ru-RU" dirty="0"/>
              <a:t> (Размер выходного файла). По умолчанию в этом списке указан вариант </a:t>
            </a:r>
            <a:r>
              <a:rPr lang="ru-RU" dirty="0" err="1"/>
              <a:t>Custom</a:t>
            </a:r>
            <a:r>
              <a:rPr lang="ru-RU" dirty="0"/>
              <a:t> (Пользовательский). Каждому формату выходного файла соответствуют несколько вариантов разрешения, которые можно быстро задавать с помощью кнопок. Для варианта 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err="1" smtClean="0"/>
              <a:t>Custom</a:t>
            </a:r>
            <a:r>
              <a:rPr lang="ru-RU" dirty="0" smtClean="0"/>
              <a:t> </a:t>
            </a:r>
            <a:r>
              <a:rPr lang="ru-RU" dirty="0"/>
              <a:t>(Пользовательский) это разрешение 320 x 240, 720 x 486, 800 x 600, а также исходное 640 x 480.  Если вы хотите выбрать разрешение вручную, обратите внимание на соотношение размеров. Чтобы оно оставалось неизменным, нажмите кнопку с изображением замка возле параметра </a:t>
            </a:r>
            <a:r>
              <a:rPr lang="ru-RU" dirty="0" err="1"/>
              <a:t>Image</a:t>
            </a:r>
            <a:r>
              <a:rPr lang="ru-RU" dirty="0"/>
              <a:t> </a:t>
            </a:r>
            <a:r>
              <a:rPr lang="ru-RU" dirty="0" err="1"/>
              <a:t>Aspect</a:t>
            </a:r>
            <a:r>
              <a:rPr lang="ru-RU" dirty="0"/>
              <a:t> (Соотношение размеров изображения). В этом случае при изменении одного из параметров (длины или ширины), будет изменяться другой, а соотношение размеров останется прежним. </a:t>
            </a:r>
          </a:p>
        </p:txBody>
      </p:sp>
    </p:spTree>
    <p:extLst>
      <p:ext uri="{BB962C8B-B14F-4D97-AF65-F5344CB8AC3E}">
        <p14:creationId xmlns:p14="http://schemas.microsoft.com/office/powerpoint/2010/main" val="3316759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9522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ru-RU" dirty="0" err="1"/>
              <a:t>Bitmap</a:t>
            </a:r>
            <a:r>
              <a:rPr lang="ru-RU" dirty="0"/>
              <a:t> </a:t>
            </a:r>
            <a:r>
              <a:rPr lang="ru-RU" dirty="0" err="1"/>
              <a:t>Proxies</a:t>
            </a:r>
            <a:r>
              <a:rPr lang="ru-RU" dirty="0"/>
              <a:t> (Растровые изображения-"заместители")  </a:t>
            </a:r>
            <a:br>
              <a:rPr lang="ru-RU" dirty="0"/>
            </a:b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8760"/>
            <a:ext cx="4427984" cy="54006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Чтобы </a:t>
            </a:r>
            <a:r>
              <a:rPr lang="ru-RU" dirty="0"/>
              <a:t>ускорить отображение в окне проекций текстур высокого разрешения, в 3ds </a:t>
            </a:r>
            <a:r>
              <a:rPr lang="ru-RU" dirty="0" err="1"/>
              <a:t>Max</a:t>
            </a:r>
            <a:r>
              <a:rPr lang="ru-RU" dirty="0"/>
              <a:t> есть возможность создания растровых изображений - "заместителей" низкого разрешения (</a:t>
            </a:r>
            <a:r>
              <a:rPr lang="ru-RU" dirty="0" err="1"/>
              <a:t>Bitmap</a:t>
            </a:r>
            <a:r>
              <a:rPr lang="ru-RU" dirty="0"/>
              <a:t> </a:t>
            </a:r>
            <a:r>
              <a:rPr lang="ru-RU" dirty="0" err="1"/>
              <a:t>Proxies</a:t>
            </a:r>
            <a:r>
              <a:rPr lang="ru-RU" dirty="0"/>
              <a:t>). Такие изображения создаются автоматически и могут использоваться как для быстрого отображения текстур в окнах проекций, так и для тестовой визуализации.    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Для </a:t>
            </a:r>
            <a:r>
              <a:rPr lang="ru-RU" dirty="0"/>
              <a:t>включения этой возможности нужно нажать кнопку </a:t>
            </a:r>
            <a:r>
              <a:rPr lang="ru-RU" dirty="0" err="1"/>
              <a:t>Setup</a:t>
            </a:r>
            <a:r>
              <a:rPr lang="ru-RU" dirty="0"/>
              <a:t> (Настройка) в области </a:t>
            </a:r>
            <a:r>
              <a:rPr lang="ru-RU" dirty="0" err="1"/>
              <a:t>Bitmap</a:t>
            </a:r>
            <a:r>
              <a:rPr lang="ru-RU" dirty="0"/>
              <a:t> </a:t>
            </a:r>
            <a:r>
              <a:rPr lang="ru-RU" dirty="0" err="1"/>
              <a:t>Proxies</a:t>
            </a:r>
            <a:r>
              <a:rPr lang="ru-RU" dirty="0"/>
              <a:t> (Растровые изображения-"заместители"), а в открывшемся окне установить флажок </a:t>
            </a:r>
            <a:r>
              <a:rPr lang="ru-RU" dirty="0" err="1"/>
              <a:t>Enable</a:t>
            </a:r>
            <a:r>
              <a:rPr lang="ru-RU" dirty="0"/>
              <a:t> </a:t>
            </a:r>
            <a:r>
              <a:rPr lang="ru-RU" dirty="0" err="1"/>
              <a:t>Proxy</a:t>
            </a:r>
            <a:r>
              <a:rPr lang="ru-RU" dirty="0"/>
              <a:t> </a:t>
            </a:r>
            <a:r>
              <a:rPr lang="ru-RU" dirty="0" err="1"/>
              <a:t>System</a:t>
            </a:r>
            <a:r>
              <a:rPr lang="ru-RU" dirty="0"/>
              <a:t> (Задействовать систему "заместителей"). </a:t>
            </a:r>
            <a:endParaRPr lang="ru-RU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ru-RU" dirty="0" smtClean="0"/>
              <a:t>В </a:t>
            </a:r>
            <a:r>
              <a:rPr lang="ru-RU" dirty="0"/>
              <a:t>окне </a:t>
            </a:r>
            <a:r>
              <a:rPr lang="ru-RU" dirty="0" err="1"/>
              <a:t>Global</a:t>
            </a:r>
            <a:r>
              <a:rPr lang="ru-RU" dirty="0"/>
              <a:t> </a:t>
            </a:r>
            <a:r>
              <a:rPr lang="ru-RU" dirty="0" err="1"/>
              <a:t>Settings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Defaults</a:t>
            </a:r>
            <a:r>
              <a:rPr lang="ru-RU" dirty="0"/>
              <a:t> </a:t>
            </a:r>
            <a:r>
              <a:rPr lang="ru-RU" dirty="0" err="1"/>
              <a:t>for</a:t>
            </a:r>
            <a:r>
              <a:rPr lang="ru-RU" dirty="0"/>
              <a:t> </a:t>
            </a:r>
            <a:r>
              <a:rPr lang="ru-RU" dirty="0" err="1"/>
              <a:t>Bitmap</a:t>
            </a:r>
            <a:r>
              <a:rPr lang="ru-RU" dirty="0"/>
              <a:t> </a:t>
            </a:r>
            <a:r>
              <a:rPr lang="ru-RU" dirty="0" err="1"/>
              <a:t>Proxies</a:t>
            </a:r>
            <a:r>
              <a:rPr lang="ru-RU" dirty="0"/>
              <a:t> (Общие настройки и параметры по умолчанию для растровых изображений-"заместителей") (рис. 14.2) можно указать, до какой степени нужно уменьшать исходные текстуры, а также задать параметры визуализации.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690" t="53783" r="73105" b="41317"/>
          <a:stretch/>
        </p:blipFill>
        <p:spPr>
          <a:xfrm>
            <a:off x="4644008" y="1541084"/>
            <a:ext cx="4385178" cy="8077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0863" t="28300" r="52363" b="36700"/>
          <a:stretch/>
        </p:blipFill>
        <p:spPr>
          <a:xfrm>
            <a:off x="4624512" y="2564904"/>
            <a:ext cx="4497734" cy="3600400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788024" y="3284984"/>
            <a:ext cx="1008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7452320" y="4005064"/>
            <a:ext cx="1008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580112" y="3573016"/>
            <a:ext cx="1008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716016" y="4221088"/>
            <a:ext cx="100811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1459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Параметры визуализации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9144000" cy="551723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	Параметры </a:t>
            </a:r>
            <a:r>
              <a:rPr lang="ru-RU" dirty="0"/>
              <a:t>визуализации задаются в списке </a:t>
            </a:r>
            <a:r>
              <a:rPr lang="ru-RU" dirty="0" err="1"/>
              <a:t>Render</a:t>
            </a:r>
            <a:r>
              <a:rPr lang="ru-RU" dirty="0"/>
              <a:t> </a:t>
            </a:r>
            <a:r>
              <a:rPr lang="ru-RU" dirty="0" err="1"/>
              <a:t>Mode</a:t>
            </a:r>
            <a:r>
              <a:rPr lang="ru-RU" dirty="0"/>
              <a:t> (Режим визуализации). Можно визуализировать изображения, используя один из трех режимов:  </a:t>
            </a:r>
            <a:endParaRPr lang="ru-RU" dirty="0" smtClean="0"/>
          </a:p>
          <a:p>
            <a:r>
              <a:rPr lang="ru-RU" dirty="0" err="1" smtClean="0"/>
              <a:t>Render</a:t>
            </a:r>
            <a:r>
              <a:rPr lang="ru-RU" dirty="0" smtClean="0"/>
              <a:t> </a:t>
            </a:r>
            <a:r>
              <a:rPr lang="ru-RU" dirty="0" err="1"/>
              <a:t>with</a:t>
            </a:r>
            <a:r>
              <a:rPr lang="ru-RU" dirty="0"/>
              <a:t> </a:t>
            </a:r>
            <a:r>
              <a:rPr lang="ru-RU" dirty="0" err="1"/>
              <a:t>Proxies</a:t>
            </a:r>
            <a:r>
              <a:rPr lang="ru-RU" dirty="0"/>
              <a:t> (</a:t>
            </a:r>
            <a:r>
              <a:rPr lang="ru-RU" dirty="0" err="1"/>
              <a:t>High</a:t>
            </a:r>
            <a:r>
              <a:rPr lang="ru-RU" dirty="0"/>
              <a:t> </a:t>
            </a:r>
            <a:r>
              <a:rPr lang="ru-RU" dirty="0" err="1"/>
              <a:t>Performance</a:t>
            </a:r>
            <a:r>
              <a:rPr lang="ru-RU" dirty="0"/>
              <a:t>, </a:t>
            </a:r>
            <a:r>
              <a:rPr lang="ru-RU" dirty="0" err="1"/>
              <a:t>Low</a:t>
            </a:r>
            <a:r>
              <a:rPr lang="ru-RU" dirty="0"/>
              <a:t> </a:t>
            </a:r>
            <a:r>
              <a:rPr lang="ru-RU" dirty="0" err="1"/>
              <a:t>Memory</a:t>
            </a:r>
            <a:r>
              <a:rPr lang="ru-RU" dirty="0"/>
              <a:t>) (Визуализировать, используя  "заместители" (высокая производительность, низкие затраты памяти)) - данный режим подходит для тестовых визуализаций. 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/>
              <a:t>Render</a:t>
            </a:r>
            <a:r>
              <a:rPr lang="ru-RU" dirty="0"/>
              <a:t> </a:t>
            </a:r>
            <a:r>
              <a:rPr lang="ru-RU" dirty="0" err="1"/>
              <a:t>with</a:t>
            </a:r>
            <a:r>
              <a:rPr lang="ru-RU" dirty="0"/>
              <a:t> </a:t>
            </a:r>
            <a:r>
              <a:rPr lang="ru-RU" dirty="0" err="1"/>
              <a:t>Full</a:t>
            </a:r>
            <a:r>
              <a:rPr lang="ru-RU" dirty="0"/>
              <a:t> </a:t>
            </a:r>
            <a:r>
              <a:rPr lang="ru-RU" dirty="0" err="1"/>
              <a:t>Resolution</a:t>
            </a:r>
            <a:r>
              <a:rPr lang="ru-RU" dirty="0"/>
              <a:t> </a:t>
            </a:r>
            <a:r>
              <a:rPr lang="ru-RU" dirty="0" err="1"/>
              <a:t>Images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Keep</a:t>
            </a:r>
            <a:r>
              <a:rPr lang="ru-RU" dirty="0"/>
              <a:t> </a:t>
            </a:r>
            <a:r>
              <a:rPr lang="ru-RU" dirty="0" err="1"/>
              <a:t>them</a:t>
            </a:r>
            <a:r>
              <a:rPr lang="ru-RU" dirty="0"/>
              <a:t> </a:t>
            </a:r>
            <a:r>
              <a:rPr lang="ru-RU" dirty="0" err="1"/>
              <a:t>In</a:t>
            </a:r>
            <a:r>
              <a:rPr lang="ru-RU" dirty="0"/>
              <a:t> </a:t>
            </a:r>
            <a:r>
              <a:rPr lang="ru-RU" dirty="0" err="1"/>
              <a:t>Memory</a:t>
            </a:r>
            <a:r>
              <a:rPr lang="ru-RU" dirty="0"/>
              <a:t> (</a:t>
            </a:r>
            <a:r>
              <a:rPr lang="ru-RU" dirty="0" err="1"/>
              <a:t>High</a:t>
            </a:r>
            <a:r>
              <a:rPr lang="ru-RU" dirty="0"/>
              <a:t> </a:t>
            </a:r>
            <a:r>
              <a:rPr lang="ru-RU" dirty="0" err="1"/>
              <a:t>Performance</a:t>
            </a:r>
            <a:r>
              <a:rPr lang="ru-RU" dirty="0"/>
              <a:t>,  </a:t>
            </a:r>
            <a:r>
              <a:rPr lang="ru-RU" dirty="0" err="1"/>
              <a:t>High</a:t>
            </a:r>
            <a:r>
              <a:rPr lang="ru-RU" dirty="0"/>
              <a:t> </a:t>
            </a:r>
            <a:r>
              <a:rPr lang="ru-RU" dirty="0" err="1"/>
              <a:t>Memory</a:t>
            </a:r>
            <a:r>
              <a:rPr lang="ru-RU" dirty="0"/>
              <a:t>) (Визуализировать, используя изображения с реальным разрешением, и сохранять их в памяти (высокая производительность, высокие затраты памяти)) - в этом случае повторная визуализация происходит заметно быстрее, однако и ресурсов нужно гораздо больше. Такой режим подходит для пользователей, которые работают на мощных компьютерах с большим объемом оперативной памяти, и особенно, с 64-битной версией 3ds </a:t>
            </a:r>
            <a:r>
              <a:rPr lang="ru-RU" dirty="0" err="1"/>
              <a:t>Max</a:t>
            </a:r>
            <a:r>
              <a:rPr lang="ru-RU" dirty="0"/>
              <a:t>.  </a:t>
            </a: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• </a:t>
            </a:r>
            <a:r>
              <a:rPr lang="ru-RU" dirty="0" err="1"/>
              <a:t>Render</a:t>
            </a:r>
            <a:r>
              <a:rPr lang="ru-RU" dirty="0"/>
              <a:t> </a:t>
            </a:r>
            <a:r>
              <a:rPr lang="ru-RU" dirty="0" err="1"/>
              <a:t>with</a:t>
            </a:r>
            <a:r>
              <a:rPr lang="ru-RU" dirty="0"/>
              <a:t> </a:t>
            </a:r>
            <a:r>
              <a:rPr lang="ru-RU" dirty="0" err="1"/>
              <a:t>Full</a:t>
            </a:r>
            <a:r>
              <a:rPr lang="ru-RU" dirty="0"/>
              <a:t> </a:t>
            </a:r>
            <a:r>
              <a:rPr lang="ru-RU" dirty="0" err="1"/>
              <a:t>Resolution</a:t>
            </a:r>
            <a:r>
              <a:rPr lang="ru-RU" dirty="0"/>
              <a:t> </a:t>
            </a:r>
            <a:r>
              <a:rPr lang="ru-RU" dirty="0" err="1"/>
              <a:t>Images</a:t>
            </a:r>
            <a:r>
              <a:rPr lang="ru-RU" dirty="0"/>
              <a:t> </a:t>
            </a:r>
            <a:r>
              <a:rPr lang="ru-RU" dirty="0" err="1"/>
              <a:t>and</a:t>
            </a:r>
            <a:r>
              <a:rPr lang="ru-RU" dirty="0"/>
              <a:t> </a:t>
            </a:r>
            <a:r>
              <a:rPr lang="ru-RU" dirty="0" err="1"/>
              <a:t>Free</a:t>
            </a:r>
            <a:r>
              <a:rPr lang="ru-RU" dirty="0"/>
              <a:t> </a:t>
            </a:r>
            <a:r>
              <a:rPr lang="ru-RU" dirty="0" err="1"/>
              <a:t>them</a:t>
            </a:r>
            <a:r>
              <a:rPr lang="ru-RU" dirty="0"/>
              <a:t> </a:t>
            </a:r>
            <a:r>
              <a:rPr lang="ru-RU" dirty="0" err="1"/>
              <a:t>from</a:t>
            </a:r>
            <a:r>
              <a:rPr lang="ru-RU" dirty="0"/>
              <a:t> </a:t>
            </a:r>
            <a:r>
              <a:rPr lang="ru-RU" dirty="0" err="1"/>
              <a:t>Memory</a:t>
            </a:r>
            <a:r>
              <a:rPr lang="ru-RU" dirty="0"/>
              <a:t> (</a:t>
            </a:r>
            <a:r>
              <a:rPr lang="ru-RU" dirty="0" err="1"/>
              <a:t>Low</a:t>
            </a:r>
            <a:r>
              <a:rPr lang="ru-RU" dirty="0"/>
              <a:t> </a:t>
            </a:r>
            <a:r>
              <a:rPr lang="ru-RU" dirty="0" err="1"/>
              <a:t>Performance</a:t>
            </a:r>
            <a:r>
              <a:rPr lang="ru-RU" dirty="0"/>
              <a:t>, </a:t>
            </a:r>
            <a:r>
              <a:rPr lang="ru-RU" dirty="0" err="1"/>
              <a:t>Low</a:t>
            </a:r>
            <a:r>
              <a:rPr lang="ru-RU" dirty="0"/>
              <a:t> </a:t>
            </a:r>
            <a:r>
              <a:rPr lang="ru-RU" dirty="0" err="1"/>
              <a:t>Memory</a:t>
            </a:r>
            <a:r>
              <a:rPr lang="ru-RU" dirty="0"/>
              <a:t>) (Визуализировать, используя изображения с </a:t>
            </a:r>
            <a:r>
              <a:rPr lang="ru-RU"/>
              <a:t>реальным </a:t>
            </a:r>
            <a:r>
              <a:rPr lang="ru-RU" smtClean="0"/>
              <a:t>разрешением</a:t>
            </a:r>
            <a:r>
              <a:rPr lang="ru-RU" dirty="0"/>
              <a:t>, и не сохранять их в памяти (низкая производительность, низкие затраты памяти)) - этот вариант стоит использовать, если требуется  визуализировать изображение с высоким качеством текстур, но при этом мощности компьютера недостаточно для постоянного хранения информации в оперативной памяти. </a:t>
            </a:r>
          </a:p>
        </p:txBody>
      </p:sp>
    </p:spTree>
    <p:extLst>
      <p:ext uri="{BB962C8B-B14F-4D97-AF65-F5344CB8AC3E}">
        <p14:creationId xmlns:p14="http://schemas.microsoft.com/office/powerpoint/2010/main" val="494659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99392"/>
            <a:ext cx="7886700" cy="1325563"/>
          </a:xfrm>
        </p:spPr>
        <p:txBody>
          <a:bodyPr/>
          <a:lstStyle/>
          <a:p>
            <a:r>
              <a:rPr lang="ru-RU" dirty="0" err="1"/>
              <a:t>Render</a:t>
            </a:r>
            <a:r>
              <a:rPr lang="ru-RU" dirty="0"/>
              <a:t> </a:t>
            </a:r>
            <a:r>
              <a:rPr lang="ru-RU" dirty="0" err="1"/>
              <a:t>Output</a:t>
            </a:r>
            <a:r>
              <a:rPr lang="ru-RU" dirty="0"/>
              <a:t> (Выходные настройки визуализации)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52736"/>
            <a:ext cx="4716016" cy="58052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	В </a:t>
            </a:r>
            <a:r>
              <a:rPr lang="ru-RU" dirty="0"/>
              <a:t>этой области настроек содержатся параметры сохранения на диск файла, полученного в результате визуализации. Нажав кнопку </a:t>
            </a:r>
            <a:r>
              <a:rPr lang="ru-RU" dirty="0" err="1"/>
              <a:t>Files</a:t>
            </a:r>
            <a:r>
              <a:rPr lang="ru-RU" dirty="0"/>
              <a:t> (Файлы), можно определить тип файла, его название и папку, в которую он будет сохранен. Обратите внимание, что если визуализируется анимация, а в качестве выходного формата указан графический формат (BMP, JPEG, TIFF и пр.), то результаты будут сохранены в виде цепочки кадров.   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ru-RU" dirty="0" smtClean="0"/>
              <a:t>Если </a:t>
            </a:r>
            <a:r>
              <a:rPr lang="ru-RU" dirty="0"/>
              <a:t>вы визуализируете анимацию в виде цепочки кадров в несколько этапов, имеет смысл установить флажок </a:t>
            </a:r>
            <a:r>
              <a:rPr lang="ru-RU" dirty="0" err="1"/>
              <a:t>Skip</a:t>
            </a:r>
            <a:r>
              <a:rPr lang="ru-RU" dirty="0"/>
              <a:t> </a:t>
            </a:r>
            <a:r>
              <a:rPr lang="ru-RU" dirty="0" err="1"/>
              <a:t>Existing</a:t>
            </a:r>
            <a:r>
              <a:rPr lang="ru-RU" dirty="0"/>
              <a:t> </a:t>
            </a:r>
            <a:r>
              <a:rPr lang="ru-RU" dirty="0" err="1"/>
              <a:t>Images</a:t>
            </a:r>
            <a:r>
              <a:rPr lang="ru-RU" dirty="0"/>
              <a:t> (Пропустить существующие кадры). Благодаря этому кадры, которые уже имеются в выбранной папке, записываться не будут.    Если снять флажок </a:t>
            </a:r>
            <a:r>
              <a:rPr lang="ru-RU" dirty="0" err="1"/>
              <a:t>Rendered</a:t>
            </a:r>
            <a:r>
              <a:rPr lang="ru-RU" dirty="0"/>
              <a:t> </a:t>
            </a:r>
            <a:r>
              <a:rPr lang="ru-RU" dirty="0" err="1"/>
              <a:t>Frame</a:t>
            </a:r>
            <a:r>
              <a:rPr lang="ru-RU" dirty="0"/>
              <a:t> </a:t>
            </a:r>
            <a:r>
              <a:rPr lang="ru-RU" dirty="0" err="1"/>
              <a:t>Window</a:t>
            </a:r>
            <a:r>
              <a:rPr lang="ru-RU" dirty="0"/>
              <a:t> (Окно буфера кадра), то во время визуализации не будет отображаться окно буфера кадра, и просчет будет происходить немного быстрее. Прирост скорости при этом вы получите незначительный, но если нужно визуализировать анимацию с большим количеством кадров, то он будет заметен.    Флажок </a:t>
            </a:r>
            <a:r>
              <a:rPr lang="ru-RU" dirty="0" err="1"/>
              <a:t>Net</a:t>
            </a:r>
            <a:r>
              <a:rPr lang="ru-RU" dirty="0"/>
              <a:t> </a:t>
            </a:r>
            <a:r>
              <a:rPr lang="ru-RU" dirty="0" err="1"/>
              <a:t>Render</a:t>
            </a:r>
            <a:r>
              <a:rPr lang="ru-RU" dirty="0"/>
              <a:t> (Сетевая визуализация) активирует режим визуализации по сети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453" t="42299" r="73152" b="37401"/>
          <a:stretch/>
        </p:blipFill>
        <p:spPr>
          <a:xfrm>
            <a:off x="5292080" y="2276872"/>
            <a:ext cx="3168352" cy="2088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4128" y="1772816"/>
            <a:ext cx="2465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Раздел свитка </a:t>
            </a:r>
            <a:r>
              <a:rPr lang="en-US" dirty="0" smtClean="0"/>
              <a:t>Common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939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18"/>
            <a:ext cx="7886700" cy="1325563"/>
          </a:xfrm>
        </p:spPr>
        <p:txBody>
          <a:bodyPr/>
          <a:lstStyle/>
          <a:p>
            <a:r>
              <a:rPr lang="ru-RU" dirty="0"/>
              <a:t>Свиток </a:t>
            </a:r>
            <a:r>
              <a:rPr lang="ru-RU" dirty="0" err="1"/>
              <a:t>Email</a:t>
            </a:r>
            <a:r>
              <a:rPr lang="ru-RU" dirty="0"/>
              <a:t> </a:t>
            </a:r>
            <a:r>
              <a:rPr lang="ru-RU" dirty="0" err="1"/>
              <a:t>Notifications</a:t>
            </a:r>
            <a:r>
              <a:rPr lang="ru-RU" dirty="0"/>
              <a:t> (Сообщения по электронной почте)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	Поскольку </a:t>
            </a:r>
            <a:r>
              <a:rPr lang="ru-RU" dirty="0"/>
              <a:t>визуализация может занимать достаточно много времени, нередки случаи, когда 3D-аниматоры оставляют компьютер работать на ночь на работе или, наоборот, на целый день дома, когда уходят в офис. Используя настройки свитка </a:t>
            </a:r>
            <a:r>
              <a:rPr lang="ru-RU" dirty="0" err="1"/>
              <a:t>Email</a:t>
            </a:r>
            <a:r>
              <a:rPr lang="ru-RU" dirty="0"/>
              <a:t> </a:t>
            </a:r>
            <a:r>
              <a:rPr lang="ru-RU" dirty="0" err="1"/>
              <a:t>Notifications</a:t>
            </a:r>
            <a:r>
              <a:rPr lang="ru-RU" dirty="0"/>
              <a:t> (Сообщения по электронной почте), можно получать извещения о ходе визуализации по электронной </a:t>
            </a:r>
            <a:r>
              <a:rPr lang="ru-RU" dirty="0" smtClean="0"/>
              <a:t>почте. 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ru-RU" dirty="0" smtClean="0"/>
              <a:t>	Для </a:t>
            </a:r>
            <a:r>
              <a:rPr lang="ru-RU" dirty="0"/>
              <a:t>этого нужно указать SMTP-сервер, через который будет происходить отправка. Следует также ввести адрес, с которого будут отсылаться сообщения, и адрес, на который должны приходить уведомления. Кроме того, необходимо выбрать события, при которых программа будет отсылать письма. Это может быть завершение работы (</a:t>
            </a:r>
            <a:r>
              <a:rPr lang="ru-RU" dirty="0" err="1"/>
              <a:t>Notify</a:t>
            </a:r>
            <a:r>
              <a:rPr lang="ru-RU" dirty="0"/>
              <a:t>  </a:t>
            </a:r>
            <a:r>
              <a:rPr lang="ru-RU" dirty="0" err="1"/>
              <a:t>Completion</a:t>
            </a:r>
            <a:r>
              <a:rPr lang="ru-RU" dirty="0"/>
              <a:t> (Сообщать о завершении)), возникновение ошибки (</a:t>
            </a:r>
            <a:r>
              <a:rPr lang="ru-RU" dirty="0" err="1"/>
              <a:t>Notify</a:t>
            </a:r>
            <a:r>
              <a:rPr lang="ru-RU" dirty="0"/>
              <a:t> </a:t>
            </a:r>
            <a:r>
              <a:rPr lang="ru-RU" dirty="0" err="1"/>
              <a:t>Failures</a:t>
            </a:r>
            <a:r>
              <a:rPr lang="ru-RU" dirty="0"/>
              <a:t> (Сообщать об ошибках)) или завершение визуализации каждого N-</a:t>
            </a:r>
            <a:r>
              <a:rPr lang="ru-RU" dirty="0" err="1"/>
              <a:t>ного</a:t>
            </a:r>
            <a:r>
              <a:rPr lang="ru-RU" dirty="0"/>
              <a:t> кадра (</a:t>
            </a:r>
            <a:r>
              <a:rPr lang="ru-RU" dirty="0" err="1"/>
              <a:t>Notify</a:t>
            </a:r>
            <a:r>
              <a:rPr lang="ru-RU" dirty="0"/>
              <a:t> </a:t>
            </a:r>
            <a:r>
              <a:rPr lang="ru-RU" dirty="0" err="1"/>
              <a:t>Progress</a:t>
            </a:r>
            <a:r>
              <a:rPr lang="ru-RU" dirty="0"/>
              <a:t> </a:t>
            </a:r>
            <a:r>
              <a:rPr lang="ru-RU" dirty="0" err="1"/>
              <a:t>every</a:t>
            </a:r>
            <a:r>
              <a:rPr lang="ru-RU" dirty="0"/>
              <a:t> </a:t>
            </a:r>
            <a:r>
              <a:rPr lang="ru-RU" dirty="0" err="1"/>
              <a:t>Nth</a:t>
            </a:r>
            <a:r>
              <a:rPr lang="ru-RU" dirty="0"/>
              <a:t> </a:t>
            </a:r>
            <a:r>
              <a:rPr lang="ru-RU" dirty="0" err="1"/>
              <a:t>Frame</a:t>
            </a:r>
            <a:r>
              <a:rPr lang="ru-RU" dirty="0"/>
              <a:t> (Сообщать о просчете каждого N-</a:t>
            </a:r>
            <a:r>
              <a:rPr lang="ru-RU" dirty="0" err="1"/>
              <a:t>ного</a:t>
            </a:r>
            <a:r>
              <a:rPr lang="ru-RU" dirty="0"/>
              <a:t> кадра)). В последнем случае можно выбрать количество кадров, после визуализации которых будет отсылаться письмо.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6453" t="39500" r="73388" b="35301"/>
          <a:stretch/>
        </p:blipFill>
        <p:spPr>
          <a:xfrm>
            <a:off x="5148064" y="2060848"/>
            <a:ext cx="3096344" cy="2592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7664" y="3172326"/>
            <a:ext cx="2465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Раздел свитка </a:t>
            </a:r>
            <a:r>
              <a:rPr lang="en-US" dirty="0" smtClean="0"/>
              <a:t>Common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4032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-200819"/>
            <a:ext cx="7886700" cy="1325563"/>
          </a:xfrm>
        </p:spPr>
        <p:txBody>
          <a:bodyPr/>
          <a:lstStyle/>
          <a:p>
            <a:r>
              <a:rPr lang="ru-RU" dirty="0"/>
              <a:t>Просчет сцены </a:t>
            </a:r>
            <a:r>
              <a:rPr lang="ru-RU" dirty="0" smtClean="0"/>
              <a:t>и окно </a:t>
            </a:r>
            <a:r>
              <a:rPr lang="en-US" dirty="0" smtClean="0"/>
              <a:t>Rendering (</a:t>
            </a:r>
            <a:r>
              <a:rPr lang="ru-RU" dirty="0" smtClean="0"/>
              <a:t>визуализация</a:t>
            </a:r>
            <a:r>
              <a:rPr lang="en-US" dirty="0" smtClean="0"/>
              <a:t>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688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	Для </a:t>
            </a:r>
            <a:r>
              <a:rPr lang="ru-RU" dirty="0"/>
              <a:t>быстрого просчета сцены с текущими параметрами визуализации используется клавиша F9 или кнопка </a:t>
            </a:r>
            <a:r>
              <a:rPr lang="ru-RU" dirty="0" err="1"/>
              <a:t>Render</a:t>
            </a:r>
            <a:r>
              <a:rPr lang="ru-RU" dirty="0"/>
              <a:t> </a:t>
            </a:r>
            <a:r>
              <a:rPr lang="ru-RU" dirty="0" err="1"/>
              <a:t>Production</a:t>
            </a:r>
            <a:r>
              <a:rPr lang="ru-RU" dirty="0"/>
              <a:t> (Итоговая визуализация) на основной панели инструментов. При этом на экране появляются два окна - </a:t>
            </a:r>
            <a:r>
              <a:rPr lang="ru-RU" dirty="0" err="1"/>
              <a:t>Rendering</a:t>
            </a:r>
            <a:r>
              <a:rPr lang="ru-RU" dirty="0"/>
              <a:t> (Визуализация) и </a:t>
            </a:r>
            <a:r>
              <a:rPr lang="ru-RU" dirty="0" err="1"/>
              <a:t>Virtual</a:t>
            </a:r>
            <a:r>
              <a:rPr lang="ru-RU" dirty="0"/>
              <a:t> </a:t>
            </a:r>
            <a:r>
              <a:rPr lang="ru-RU" dirty="0" err="1"/>
              <a:t>Frame</a:t>
            </a:r>
            <a:r>
              <a:rPr lang="ru-RU" dirty="0"/>
              <a:t> </a:t>
            </a:r>
            <a:r>
              <a:rPr lang="ru-RU" dirty="0" err="1"/>
              <a:t>Buffer</a:t>
            </a:r>
            <a:r>
              <a:rPr lang="ru-RU" dirty="0"/>
              <a:t> (Виртуальный буфер кадра).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	Окно </a:t>
            </a:r>
            <a:r>
              <a:rPr lang="ru-RU" dirty="0" err="1"/>
              <a:t>Rendering</a:t>
            </a:r>
            <a:r>
              <a:rPr lang="ru-RU" dirty="0"/>
              <a:t> (Визуализация) является </a:t>
            </a:r>
            <a:r>
              <a:rPr lang="ru-RU" dirty="0" smtClean="0"/>
              <a:t>информационным. </a:t>
            </a:r>
            <a:r>
              <a:rPr lang="ru-RU" dirty="0"/>
              <a:t>Оно содержит две строки состояния, отражающие процесс просчета изображения. Верхняя строка показывает степень готовности анимационного проекта, который содержит более одного кадра, а нижняя строка показывает, как идет просчет текущего кадра. В окне </a:t>
            </a:r>
            <a:r>
              <a:rPr lang="ru-RU" dirty="0" err="1"/>
              <a:t>Rendering</a:t>
            </a:r>
            <a:r>
              <a:rPr lang="ru-RU" dirty="0"/>
              <a:t> (Визуализация) можно посмотреть, сколько объектов и источников света содержится в </a:t>
            </a:r>
            <a:r>
              <a:rPr lang="ru-RU" dirty="0" smtClean="0"/>
              <a:t>сцене</a:t>
            </a:r>
            <a:r>
              <a:rPr lang="ru-RU" dirty="0"/>
              <a:t>, из какого вида выполняется визуализация, какое разрешение имеет выходной файл, сколько памяти расходуется на просчет.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	Если </a:t>
            </a:r>
            <a:r>
              <a:rPr lang="ru-RU" dirty="0"/>
              <a:t>визуализируется анимация, то в окне </a:t>
            </a:r>
            <a:r>
              <a:rPr lang="ru-RU" dirty="0" err="1"/>
              <a:t>Rendering</a:t>
            </a:r>
            <a:r>
              <a:rPr lang="ru-RU" dirty="0"/>
              <a:t> (Визуализация) можно также увидеть, какой по счету кадр просчитывается, сколько времени было затрачено на визуализацию предыдущего кадра, сколько всего кадров будет просчитано и сколько примерно времени требуется программе на завершение задачи. </a:t>
            </a: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14332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3271</TotalTime>
  <Words>338</Words>
  <Application>Microsoft Office PowerPoint</Application>
  <PresentationFormat>Экран (4:3)</PresentationFormat>
  <Paragraphs>110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Рендеринг</vt:lpstr>
      <vt:lpstr>Time Output (Выходные настройки диапазона) </vt:lpstr>
      <vt:lpstr>Output Size (Размер выходного файла)</vt:lpstr>
      <vt:lpstr>Bitmap Proxies (Растровые изображения-"заместители")    </vt:lpstr>
      <vt:lpstr>Параметры визуализации</vt:lpstr>
      <vt:lpstr>Render Output (Выходные настройки визуализации) </vt:lpstr>
      <vt:lpstr>Свиток Email Notifications (Сообщения по электронной почте)</vt:lpstr>
      <vt:lpstr>Просчет сцены и окно Rendering (визуализация)</vt:lpstr>
      <vt:lpstr>Окно Virtual Frame Buffer (Виртуальный буфер кадра) </vt:lpstr>
      <vt:lpstr>Окно Virtual Frame Buffer (Виртуальный буфер кадра) </vt:lpstr>
      <vt:lpstr>Окно Virtual Frame Buffer (Виртуальный буфер кадра) </vt:lpstr>
      <vt:lpstr>Визуализация эффектов, которые делают изображение реалистичным </vt:lpstr>
      <vt:lpstr>Использование дополнительных визуализаторов </vt:lpstr>
      <vt:lpstr>Использование дополнительных визуализаторов </vt:lpstr>
      <vt:lpstr>Презентация PowerPoint</vt:lpstr>
      <vt:lpstr>Использование Mental ray</vt:lpstr>
      <vt:lpstr>mr Proxy</vt:lpstr>
      <vt:lpstr>Фильтры постобработки</vt:lpstr>
      <vt:lpstr>Фильтры постобработки</vt:lpstr>
      <vt:lpstr>Использование фильтров постобработки</vt:lpstr>
      <vt:lpstr>Использование фильтров постобработки</vt:lpstr>
      <vt:lpstr>Использование фильтров постобработки</vt:lpstr>
      <vt:lpstr>Использование фильтров постобработки</vt:lpstr>
      <vt:lpstr>Использование фильтров постобработки</vt:lpstr>
      <vt:lpstr>Использование фильтров постобработки</vt:lpstr>
      <vt:lpstr>Визуализация с постобработкой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Роман Болбаков</cp:lastModifiedBy>
  <cp:revision>353</cp:revision>
  <dcterms:created xsi:type="dcterms:W3CDTF">2013-04-18T15:20:55Z</dcterms:created>
  <dcterms:modified xsi:type="dcterms:W3CDTF">2017-04-10T07:46:38Z</dcterms:modified>
</cp:coreProperties>
</file>